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3385" r:id="rId4"/>
    <p:sldId id="3386" r:id="rId5"/>
    <p:sldId id="3387" r:id="rId6"/>
    <p:sldId id="3390" r:id="rId7"/>
    <p:sldId id="3384" r:id="rId8"/>
    <p:sldId id="3391" r:id="rId9"/>
    <p:sldId id="3389" r:id="rId10"/>
    <p:sldId id="3388" r:id="rId11"/>
    <p:sldId id="3392" r:id="rId12"/>
    <p:sldId id="314" r:id="rId13"/>
  </p:sldIdLst>
  <p:sldSz cx="12192000" cy="6858000"/>
  <p:notesSz cx="6858000" cy="9144000"/>
  <p:embeddedFontLst>
    <p:embeddedFont>
      <p:font typeface="Bahnschrift" panose="020B0604020202020204" charset="0"/>
      <p:regular r:id="rId15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Montserrat" panose="020B0604020202020204" charset="-52"/>
      <p:regular r:id="rId23"/>
      <p:bold r:id="rId24"/>
      <p:italic r:id="rId25"/>
      <p:boldItalic r:id="rId26"/>
    </p:embeddedFont>
    <p:embeddedFont>
      <p:font typeface="Oswald" panose="020B0604020202020204" charset="-52"/>
      <p:regular r:id="rId27"/>
      <p:bold r:id="rId2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76BA"/>
    <a:srgbClr val="3163AB"/>
    <a:srgbClr val="70AD47"/>
    <a:srgbClr val="FFFFFF"/>
    <a:srgbClr val="ED7D31"/>
    <a:srgbClr val="4472C4"/>
    <a:srgbClr val="FFC000"/>
    <a:srgbClr val="A5A5A5"/>
    <a:srgbClr val="F18500"/>
    <a:srgbClr val="25A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E823F-F075-4DE7-9113-79024E38F0D0}" type="datetimeFigureOut">
              <a:rPr lang="kk-KZ" smtClean="0"/>
              <a:t>15.08.2023</a:t>
            </a:fld>
            <a:endParaRPr lang="kk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k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ECE75-31E0-4BF1-945F-C61A2F7491A6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926799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ECE75-31E0-4BF1-945F-C61A2F7491A6}" type="slidenum">
              <a:rPr lang="kk-KZ" smtClean="0"/>
              <a:t>3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673875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ECE75-31E0-4BF1-945F-C61A2F7491A6}" type="slidenum">
              <a:rPr lang="kk-KZ" smtClean="0"/>
              <a:t>4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286933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ECE75-31E0-4BF1-945F-C61A2F7491A6}" type="slidenum">
              <a:rPr lang="kk-KZ" smtClean="0"/>
              <a:t>5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111569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ECE75-31E0-4BF1-945F-C61A2F7491A6}" type="slidenum">
              <a:rPr lang="kk-KZ" smtClean="0"/>
              <a:t>6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466909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B30D4E-E1A3-1635-EE81-D6CA11478E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ECAAF05-E41A-C8E0-584E-11E2B0721D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F1C271-2AA5-3154-0DB6-6A2F80D35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2D4E-EBE3-4596-8B4E-58B431A085C3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EAC547-6204-72FD-F495-5CA45518A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0926ED-B811-D3A6-0A37-6F18176D9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C398-6F32-4F1C-BD92-7CA7013E7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828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499E3-9D6B-79A5-C3A3-4B27AA673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9DF33A-0DDA-3472-0DD1-89B08C724C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7462C9-7475-89DD-B50A-77291CF79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2D4E-EBE3-4596-8B4E-58B431A085C3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7BFB96-6E2A-B6DB-CF2F-B60BBB430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064435-CBAA-3839-13E8-EE65CEECB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C398-6F32-4F1C-BD92-7CA7013E7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210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219D76-84CF-B66D-8704-EDFD5BF4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D7F1C6-5167-FA23-435A-E58A2DC8B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2E6634-3DD8-B20E-8120-44A10EEDA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2D4E-EBE3-4596-8B4E-58B431A085C3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2F82B7-20E1-150D-63EC-851EB7C57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F27A55-5D26-8029-4B3D-8D588D48F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C398-6F32-4F1C-BD92-7CA7013E7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407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5AC78-977C-0614-D2C4-810B5B55D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A321B0-5475-8734-B2B1-44DAC6BA63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6F8836-206F-B99A-FBA4-2A49843C0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FB4228-890C-CFFB-F885-765F233F0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2D4E-EBE3-4596-8B4E-58B431A085C3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B18ED5-CFFF-CA0E-6B6F-B43B819A9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773ED59-E4E2-A389-B47F-57D471C0A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C398-6F32-4F1C-BD92-7CA7013E7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90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05843-5E3A-1AE9-3D52-F059C72F0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F82C74-963A-CABD-9147-A6C21C08D5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DCA3E2-F145-87EB-5407-3C4F0AF141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F889606-0A28-2172-931A-502E132E6F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C42EF7-EE4B-1A96-D3A8-ABEF91655D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052DD1E-5F6E-1298-F313-EEC966912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2D4E-EBE3-4596-8B4E-58B431A085C3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DEF32CD-9903-658D-F6C9-F628C200A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64744A2-1FC4-53AA-7D0F-13B1AC477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C398-6F32-4F1C-BD92-7CA7013E7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282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C885E5-850C-E0E4-1CB8-9F87928D7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B322DBD-9E3E-C5BC-48CF-F900A7248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2D4E-EBE3-4596-8B4E-58B431A085C3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E13BCD1-94F7-D477-F5B3-ED336211A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C634A7C-8C1E-AEAF-8ABF-8633F703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C398-6F32-4F1C-BD92-7CA7013E7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408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224A5DE-2094-F7B5-D8A9-814A32A7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2D4E-EBE3-4596-8B4E-58B431A085C3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16CCBA3-0020-13AA-CBAF-67AEF18E1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DAF309F-2A01-FDE7-5D91-6AC184464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C398-6F32-4F1C-BD92-7CA7013E7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160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0EC145-7077-258F-4236-A46CE8D1D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2F035F-A40B-9773-E671-21843827B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B97579-4A1C-86E1-254C-1CFEBD3B4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A69D0F-237A-0B28-E314-451B3BDD9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2D4E-EBE3-4596-8B4E-58B431A085C3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71F236-A7F2-91B9-2A12-BF2DF3F70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834C70-9E28-D519-F35E-74231C9E2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C398-6F32-4F1C-BD92-7CA7013E7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402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1507E2-62A7-6113-D9B6-644CFA1F8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6EC2FFE-4467-3ED1-9E5E-B6E51DF7E2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B483F8-2F6B-F3C4-2844-AC04D206D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7E4687-F022-53C0-0481-B81184275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2D4E-EBE3-4596-8B4E-58B431A085C3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267E47-38D8-B387-A695-78752D44C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B85DDF-60F5-6FBD-2336-1868C75AA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C398-6F32-4F1C-BD92-7CA7013E7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57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B60C47-AEB3-03CB-C9C0-B8823DDDE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8FC17B-47BE-7CD4-54A2-20BE3B81D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2A5C18-2EA4-0C7F-F7FA-3F8EA10C9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2D4E-EBE3-4596-8B4E-58B431A085C3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231489-89BA-4F2C-009D-66014CDC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53DB4E-55C0-D9D5-2C00-05D81A731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C398-6F32-4F1C-BD92-7CA7013E7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82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87CB16B-35F0-A2EF-7CA2-FEB7C4D648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778DC27-2067-3933-16AD-3689605C5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840B88-EE25-0F82-5F8A-C3F2D3BB6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2D4E-EBE3-4596-8B4E-58B431A085C3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06D9AA-64CE-BF37-9A72-624CDE3FD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4E2103-7D79-30F0-4621-E5AF5F3C4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C398-6F32-4F1C-BD92-7CA7013E7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645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0096E3-F746-EB55-C1D6-256AF628D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248FD0-1706-CF65-6A38-940B3FAC2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63D0EC-D7A3-1034-F05D-C658DF1CE9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12D4E-EBE3-4596-8B4E-58B431A085C3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E197DC-F164-7775-B47E-BFEFC9C9F0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9EC640-D864-365F-C710-E7B291224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9C398-6F32-4F1C-BD92-7CA7013E7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152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A64FD3-A573-FC38-5951-D96C05F421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14"/>
            <a:ext cx="12192000" cy="6856285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0F5ABBE-C613-4776-0AEB-A1F237705E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0218" y="3728444"/>
            <a:ext cx="5718629" cy="2280388"/>
          </a:xfrm>
        </p:spPr>
        <p:txBody>
          <a:bodyPr anchor="t">
            <a:noAutofit/>
          </a:bodyPr>
          <a:lstStyle/>
          <a:p>
            <a:pPr algn="l"/>
            <a:r>
              <a:rPr lang="kk-KZ" sz="4400" b="1" dirty="0" err="1">
                <a:solidFill>
                  <a:srgbClr val="4663A8"/>
                </a:solidFill>
                <a:latin typeface="Montserrat" panose="00000500000000000000" pitchFamily="2" charset="-52"/>
                <a:ea typeface="Fira Sans" panose="020B0503050000020004" pitchFamily="34" charset="0"/>
                <a:cs typeface="Arial" panose="020B0604020202020204" pitchFamily="34" charset="0"/>
              </a:rPr>
              <a:t>Девять</a:t>
            </a:r>
            <a:r>
              <a:rPr lang="kk-KZ" sz="4400" b="1" dirty="0">
                <a:solidFill>
                  <a:srgbClr val="4663A8"/>
                </a:solidFill>
                <a:latin typeface="Montserrat" panose="00000500000000000000" pitchFamily="2" charset="-52"/>
                <a:ea typeface="Fira Sans" panose="020B0503050000020004" pitchFamily="34" charset="0"/>
                <a:cs typeface="Arial" panose="020B0604020202020204" pitchFamily="34" charset="0"/>
              </a:rPr>
              <a:t> </a:t>
            </a:r>
            <a:r>
              <a:rPr lang="kk-KZ" sz="4400" b="1" dirty="0" err="1">
                <a:solidFill>
                  <a:srgbClr val="4663A8"/>
                </a:solidFill>
                <a:latin typeface="Montserrat" panose="00000500000000000000" pitchFamily="2" charset="-52"/>
                <a:ea typeface="Fira Sans" panose="020B0503050000020004" pitchFamily="34" charset="0"/>
                <a:cs typeface="Arial" panose="020B0604020202020204" pitchFamily="34" charset="0"/>
              </a:rPr>
              <a:t>месяцев</a:t>
            </a:r>
            <a:r>
              <a:rPr lang="kk-KZ" sz="4400" b="1" dirty="0">
                <a:solidFill>
                  <a:srgbClr val="4663A8"/>
                </a:solidFill>
                <a:latin typeface="Montserrat" panose="00000500000000000000" pitchFamily="2" charset="-52"/>
                <a:ea typeface="Fira Sans" panose="020B0503050000020004" pitchFamily="34" charset="0"/>
                <a:cs typeface="Arial" panose="020B0604020202020204" pitchFamily="34" charset="0"/>
              </a:rPr>
              <a:t> – 9 </a:t>
            </a:r>
            <a:r>
              <a:rPr lang="kk-KZ" sz="4400" b="1" dirty="0" err="1">
                <a:solidFill>
                  <a:srgbClr val="4663A8"/>
                </a:solidFill>
                <a:latin typeface="Montserrat" panose="00000500000000000000" pitchFamily="2" charset="-52"/>
                <a:ea typeface="Fira Sans" panose="020B0503050000020004" pitchFamily="34" charset="0"/>
                <a:cs typeface="Arial" panose="020B0604020202020204" pitchFamily="34" charset="0"/>
              </a:rPr>
              <a:t>мероприятий</a:t>
            </a:r>
            <a:endParaRPr lang="ru-RU" sz="4400" b="1" dirty="0">
              <a:solidFill>
                <a:srgbClr val="4663A8"/>
              </a:solidFill>
              <a:latin typeface="Montserrat" panose="00000500000000000000" pitchFamily="2" charset="-52"/>
              <a:ea typeface="Fira Sans" panose="020B050305000002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331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06BE2A-BF59-0A45-CB2D-4DF2B11E35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57"/>
            <a:ext cx="12192000" cy="685628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0A64E0-0407-C046-9CB7-09BA983F3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804191"/>
            <a:ext cx="3363355" cy="1006136"/>
          </a:xfrm>
        </p:spPr>
        <p:txBody>
          <a:bodyPr>
            <a:normAutofit fontScale="90000"/>
          </a:bodyPr>
          <a:lstStyle/>
          <a:p>
            <a:r>
              <a:rPr lang="kk-KZ" sz="4900" b="1" dirty="0">
                <a:solidFill>
                  <a:schemeClr val="bg1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9</a:t>
            </a:r>
            <a:r>
              <a:rPr lang="kk-KZ" sz="3200" b="1" dirty="0">
                <a:solidFill>
                  <a:schemeClr val="bg1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</a:t>
            </a:r>
            <a:r>
              <a:rPr lang="kk-KZ" sz="3200" b="1" dirty="0" err="1">
                <a:solidFill>
                  <a:schemeClr val="bg1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мероприятий</a:t>
            </a:r>
            <a:endParaRPr lang="ru-RU" sz="3200" b="1" dirty="0">
              <a:solidFill>
                <a:schemeClr val="bg1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52E796-DCD0-7EB0-18C0-BE01122E0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078" y="949334"/>
            <a:ext cx="6463729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сентябрь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Сергіту сәті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октябрь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Әнұран орындау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ноябрь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Асық ату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декабрь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Шығарма жазу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1600" b="1" dirty="0" err="1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январь</a:t>
            </a: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Есеп шығару</a:t>
            </a:r>
            <a:endParaRPr lang="kk-KZ" sz="1600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-52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1600" b="1" dirty="0" err="1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февраль</a:t>
            </a: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Оқуға құштар мектеп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м</a:t>
            </a: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арт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Домбырашылар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апрель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Шахмат ойнау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май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Жасыл мекен</a:t>
            </a:r>
            <a:endParaRPr lang="kk-KZ" sz="1600" dirty="0">
              <a:solidFill>
                <a:schemeClr val="accent1">
                  <a:lumMod val="50000"/>
                </a:schemeClr>
              </a:solidFill>
              <a:effectLst/>
              <a:latin typeface="Montserrat" panose="00000500000000000000" pitchFamily="2" charset="-52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k-KZ" sz="1600" dirty="0">
              <a:solidFill>
                <a:schemeClr val="accent1">
                  <a:lumMod val="50000"/>
                </a:schemeClr>
              </a:solidFill>
              <a:effectLst/>
              <a:latin typeface="Montserrat" panose="00000500000000000000" pitchFamily="2" charset="-52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847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3;p3">
            <a:extLst>
              <a:ext uri="{FF2B5EF4-FFF2-40B4-BE49-F238E27FC236}">
                <a16:creationId xmlns:a16="http://schemas.microsoft.com/office/drawing/2014/main" id="{F0E76D15-E5FE-4E6D-9926-675770E69B7C}"/>
              </a:ext>
            </a:extLst>
          </p:cNvPr>
          <p:cNvSpPr txBox="1"/>
          <p:nvPr/>
        </p:nvSpPr>
        <p:spPr>
          <a:xfrm>
            <a:off x="0" y="5455"/>
            <a:ext cx="12185883" cy="56979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Oswald"/>
            </a:endParaRPr>
          </a:p>
          <a:p>
            <a:pPr lvl="0" algn="ctr">
              <a:lnSpc>
                <a:spcPct val="107000"/>
              </a:lnSpc>
              <a:defRPr/>
            </a:pPr>
            <a:r>
              <a:rPr lang="kk-KZ" sz="2400" b="1" dirty="0">
                <a:solidFill>
                  <a:schemeClr val="bg1"/>
                </a:solidFill>
                <a:latin typeface="Oswald" pitchFamily="2" charset="-52"/>
                <a:cs typeface="Arial" panose="020B0604020202020204" pitchFamily="34" charset="0"/>
                <a:sym typeface="Oswald"/>
              </a:rPr>
              <a:t>МАРТ: ДОМБЫРАШЫЛАР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49234" y="888274"/>
            <a:ext cx="203703" cy="4679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sz="2400" b="1" dirty="0">
              <a:solidFill>
                <a:srgbClr val="002060"/>
              </a:solidFill>
              <a:latin typeface="Oswald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05598" y="3099246"/>
            <a:ext cx="10686213" cy="354209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398143" y="3149292"/>
            <a:ext cx="9184694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ДАТА ПРОВЕДЕНИЯ: </a:t>
            </a:r>
            <a:r>
              <a:rPr lang="ru-RU" sz="1600" dirty="0">
                <a:latin typeface="Bahnschrift" panose="020B0502040204020203" pitchFamily="34" charset="0"/>
              </a:rPr>
              <a:t>17.03.2023 г.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ВРЕМЯ:</a:t>
            </a:r>
            <a:r>
              <a:rPr lang="ru-RU" sz="1600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>
                <a:latin typeface="Bahnschrift" panose="020B0502040204020203" pitchFamily="34" charset="0"/>
              </a:rPr>
              <a:t>12:00 ч.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ЧЕЛЛЕНДЖ </a:t>
            </a:r>
            <a:r>
              <a:rPr lang="ru-RU" sz="1600" dirty="0">
                <a:latin typeface="Bahnschrift" panose="020B0502040204020203" pitchFamily="34" charset="0"/>
              </a:rPr>
              <a:t>домбристов – демонстрация творческих достижений детей и молодежи, педагогов и родителей в области музыкального искусства и популяризация домбры</a:t>
            </a:r>
          </a:p>
          <a:p>
            <a:pPr algn="just"/>
            <a:r>
              <a:rPr lang="ru-RU" sz="1600" b="1" dirty="0">
                <a:solidFill>
                  <a:srgbClr val="4776BA"/>
                </a:solidFill>
                <a:latin typeface="Bahnschrift" panose="020B0502040204020203" pitchFamily="34" charset="0"/>
              </a:rPr>
              <a:t>ПРОИЗВЕДЕНИЯ</a:t>
            </a:r>
            <a:r>
              <a:rPr lang="ru-RU" sz="1600" dirty="0">
                <a:latin typeface="Bahnschrift" panose="020B0502040204020203" pitchFamily="34" charset="0"/>
              </a:rPr>
              <a:t> для исполнения  – кюй «</a:t>
            </a:r>
            <a:r>
              <a:rPr lang="ru-RU" sz="1600" dirty="0" err="1">
                <a:latin typeface="Bahnschrift" panose="020B0502040204020203" pitchFamily="34" charset="0"/>
              </a:rPr>
              <a:t>Сарыарка</a:t>
            </a:r>
            <a:r>
              <a:rPr lang="ru-RU" sz="1600" dirty="0">
                <a:latin typeface="Bahnschrift" panose="020B0502040204020203" pitchFamily="34" charset="0"/>
              </a:rPr>
              <a:t>», «</a:t>
            </a:r>
            <a:r>
              <a:rPr lang="ru-RU" sz="1600" dirty="0" err="1">
                <a:latin typeface="Bahnschrift" panose="020B0502040204020203" pitchFamily="34" charset="0"/>
              </a:rPr>
              <a:t>Балбырауын</a:t>
            </a:r>
            <a:r>
              <a:rPr lang="ru-RU" sz="1600" dirty="0">
                <a:latin typeface="Bahnschrift" panose="020B0502040204020203" pitchFamily="34" charset="0"/>
              </a:rPr>
              <a:t>», «Адай» 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УЧАСТНИКИ:</a:t>
            </a:r>
            <a:r>
              <a:rPr lang="ru-RU" sz="1600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>
                <a:latin typeface="Bahnschrift" panose="020B0502040204020203" pitchFamily="34" charset="0"/>
              </a:rPr>
              <a:t>обучающиеся, педагоги организаций общего среднего, дополнительного, технического и профессионального образования</a:t>
            </a:r>
          </a:p>
          <a:p>
            <a:pPr algn="just"/>
            <a:r>
              <a:rPr lang="ru-RU" sz="1600" b="1" dirty="0">
                <a:solidFill>
                  <a:srgbClr val="4776BA"/>
                </a:solidFill>
                <a:latin typeface="Bahnschrift" panose="020B0502040204020203" pitchFamily="34" charset="0"/>
              </a:rPr>
              <a:t>ИНФОРМАЦИОННОЕ ОСВЕЩЕНИЕ </a:t>
            </a:r>
            <a:r>
              <a:rPr lang="ru-RU" sz="1600" dirty="0">
                <a:latin typeface="Bahnschrift" panose="020B0502040204020203" pitchFamily="34" charset="0"/>
              </a:rPr>
              <a:t>мероприятия каждая организация образования публикует в средствах массовой информации и в социальных сетях через позитивную подачу</a:t>
            </a: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қазақкүйі</a:t>
            </a:r>
            <a:endParaRPr lang="kk-KZ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домбырашылар</a:t>
            </a:r>
            <a:endParaRPr lang="en-US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домбристы</a:t>
            </a:r>
            <a:endParaRPr lang="kk-KZ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күйойнайдытөрімде</a:t>
            </a:r>
            <a:endParaRPr lang="ru-RU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776270" y="2987036"/>
            <a:ext cx="231013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Oswald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РЕКОМЕНДУЕТСЯ</a:t>
            </a:r>
          </a:p>
        </p:txBody>
      </p:sp>
      <p:pic>
        <p:nvPicPr>
          <p:cNvPr id="3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81996" y="518744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81995" y="2233709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62456" y="3923844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0355EC6-41D0-9A27-7D80-D86401DE5454}"/>
              </a:ext>
            </a:extLst>
          </p:cNvPr>
          <p:cNvSpPr/>
          <p:nvPr/>
        </p:nvSpPr>
        <p:spPr>
          <a:xfrm>
            <a:off x="1051083" y="936978"/>
            <a:ext cx="10686213" cy="55640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Воспитание духовно-нравственной культуры, эстетических, патриотических чувств обучающихся, сохранение культурного наследия страны, популяризация детского исполнительства на домбре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05EB63A-C0CF-B748-F311-D358EC1E4045}"/>
              </a:ext>
            </a:extLst>
          </p:cNvPr>
          <p:cNvSpPr/>
          <p:nvPr/>
        </p:nvSpPr>
        <p:spPr>
          <a:xfrm>
            <a:off x="1047193" y="536287"/>
            <a:ext cx="1706370" cy="4679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FC4C2A8-5A07-90DC-9950-582E4CA8BCF7}"/>
              </a:ext>
            </a:extLst>
          </p:cNvPr>
          <p:cNvSpPr/>
          <p:nvPr/>
        </p:nvSpPr>
        <p:spPr>
          <a:xfrm>
            <a:off x="1105598" y="1855111"/>
            <a:ext cx="10686213" cy="11296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привитие интереса к музыкальной культуре казахского народа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исполнительских навыков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расширение знаний о тембровом звучании казахских народных инструментов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совершенствование коллективных форм музицирования на домбре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DEF8212-FFB7-D3B0-DB78-0DD24B2F42BB}"/>
              </a:ext>
            </a:extLst>
          </p:cNvPr>
          <p:cNvSpPr/>
          <p:nvPr/>
        </p:nvSpPr>
        <p:spPr>
          <a:xfrm>
            <a:off x="1047193" y="1568108"/>
            <a:ext cx="2003384" cy="3449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казахский орнамент - Самое интересное в блогах | Шаблоны трафаретов,  Узорчатые образцы, Узоры">
            <a:extLst>
              <a:ext uri="{FF2B5EF4-FFF2-40B4-BE49-F238E27FC236}">
                <a16:creationId xmlns:a16="http://schemas.microsoft.com/office/drawing/2014/main" id="{6C363AC6-1272-6456-B262-1D663BA33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76908" y="5625826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A11D293F-573B-1467-B63D-4531E2AC95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914" y="3255598"/>
            <a:ext cx="823913" cy="139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663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3;p3">
            <a:extLst>
              <a:ext uri="{FF2B5EF4-FFF2-40B4-BE49-F238E27FC236}">
                <a16:creationId xmlns:a16="http://schemas.microsoft.com/office/drawing/2014/main" id="{F0E76D15-E5FE-4E6D-9926-675770E69B7C}"/>
              </a:ext>
            </a:extLst>
          </p:cNvPr>
          <p:cNvSpPr txBox="1"/>
          <p:nvPr/>
        </p:nvSpPr>
        <p:spPr>
          <a:xfrm>
            <a:off x="0" y="5455"/>
            <a:ext cx="12185883" cy="56979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Oswald"/>
            </a:endParaRPr>
          </a:p>
          <a:p>
            <a:pPr lvl="0" algn="ctr">
              <a:lnSpc>
                <a:spcPct val="107000"/>
              </a:lnSpc>
              <a:defRPr/>
            </a:pPr>
            <a:r>
              <a:rPr lang="kk-KZ" sz="2400" b="1" dirty="0">
                <a:solidFill>
                  <a:schemeClr val="bg1"/>
                </a:solidFill>
                <a:latin typeface="Oswald" pitchFamily="2" charset="-52"/>
                <a:cs typeface="Arial" panose="020B0604020202020204" pitchFamily="34" charset="0"/>
                <a:sym typeface="Oswald"/>
              </a:rPr>
              <a:t>АПРЕЛЬ: ИГРА В ШАХМАТЫ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49234" y="888274"/>
            <a:ext cx="203703" cy="4679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sz="2400" b="1" dirty="0">
              <a:solidFill>
                <a:srgbClr val="002060"/>
              </a:solidFill>
              <a:latin typeface="Oswald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05598" y="3099246"/>
            <a:ext cx="10686213" cy="354209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398143" y="3149292"/>
            <a:ext cx="9184694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ДАТА ПРОВЕДЕНИЯ: </a:t>
            </a:r>
            <a:r>
              <a:rPr lang="ru-RU" sz="1600" dirty="0">
                <a:latin typeface="Bahnschrift" panose="020B0502040204020203" pitchFamily="34" charset="0"/>
              </a:rPr>
              <a:t>12.04.2023 г.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ВРЕМЯ:</a:t>
            </a:r>
            <a:r>
              <a:rPr lang="ru-RU" sz="1600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>
                <a:latin typeface="Bahnschrift" panose="020B0502040204020203" pitchFamily="34" charset="0"/>
              </a:rPr>
              <a:t>12:00 ч.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ЧЕЛЛЕНДЖ </a:t>
            </a:r>
            <a:r>
              <a:rPr lang="ru-RU" sz="1600" dirty="0">
                <a:latin typeface="Bahnschrift" panose="020B0502040204020203" pitchFamily="34" charset="0"/>
              </a:rPr>
              <a:t>игра в шахматы – демонстрация интеллектуальных способностей обучающихся через игру в шахматы</a:t>
            </a:r>
          </a:p>
          <a:p>
            <a:pPr algn="just"/>
            <a:r>
              <a:rPr lang="ru-RU" sz="1600" dirty="0">
                <a:latin typeface="Bahnschrift" panose="020B0502040204020203" pitchFamily="34" charset="0"/>
              </a:rPr>
              <a:t>Игра </a:t>
            </a:r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ПРОВОДИТСЯ</a:t>
            </a:r>
            <a:r>
              <a:rPr lang="ru-RU" sz="1600" dirty="0">
                <a:latin typeface="Bahnschrift" panose="020B0502040204020203" pitchFamily="34" charset="0"/>
              </a:rPr>
              <a:t> одновременно и в стенах школы, каждая организация образования самостоятельно определяет одежду участников </a:t>
            </a:r>
            <a:r>
              <a:rPr lang="ru-RU" sz="1600" dirty="0" err="1">
                <a:latin typeface="Bahnschrift" panose="020B0502040204020203" pitchFamily="34" charset="0"/>
              </a:rPr>
              <a:t>челленджа</a:t>
            </a:r>
            <a:r>
              <a:rPr lang="ru-RU" sz="1600" dirty="0">
                <a:latin typeface="Bahnschrift" panose="020B0502040204020203" pitchFamily="34" charset="0"/>
              </a:rPr>
              <a:t> </a:t>
            </a: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УЧАСТНИКИ:</a:t>
            </a:r>
            <a:r>
              <a:rPr lang="ru-RU" sz="1600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>
                <a:latin typeface="Bahnschrift" panose="020B0502040204020203" pitchFamily="34" charset="0"/>
              </a:rPr>
              <a:t>обучающиеся, педагоги организаций общего среднего, дополнительного, технического и профессионального образования</a:t>
            </a:r>
          </a:p>
          <a:p>
            <a:pPr algn="just"/>
            <a:r>
              <a:rPr lang="ru-RU" sz="1600" b="1" dirty="0">
                <a:solidFill>
                  <a:srgbClr val="4776BA"/>
                </a:solidFill>
                <a:latin typeface="Bahnschrift" panose="020B0502040204020203" pitchFamily="34" charset="0"/>
              </a:rPr>
              <a:t>ИНФОРМАЦИОННОЕ ОСВЕЩЕНИЕ </a:t>
            </a:r>
            <a:r>
              <a:rPr lang="ru-RU" sz="1600" dirty="0">
                <a:latin typeface="Bahnschrift" panose="020B0502040204020203" pitchFamily="34" charset="0"/>
              </a:rPr>
              <a:t>мероприятия каждая организация образования публикует в средствах массовой информации и в социальных сетях через позитивную подачу</a:t>
            </a: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игравшахматы</a:t>
            </a:r>
            <a:endParaRPr lang="kk-KZ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шахматистыказахстана</a:t>
            </a:r>
            <a:endParaRPr lang="en-US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шахматойыны</a:t>
            </a:r>
            <a:endParaRPr lang="kk-KZ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endParaRPr lang="kk-KZ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776270" y="2987036"/>
            <a:ext cx="231013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Oswald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РЕКОМЕНДУЕТСЯ</a:t>
            </a:r>
          </a:p>
        </p:txBody>
      </p:sp>
      <p:pic>
        <p:nvPicPr>
          <p:cNvPr id="3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81996" y="518744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93115" y="2264209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97975" y="3951334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0355EC6-41D0-9A27-7D80-D86401DE5454}"/>
              </a:ext>
            </a:extLst>
          </p:cNvPr>
          <p:cNvSpPr/>
          <p:nvPr/>
        </p:nvSpPr>
        <p:spPr>
          <a:xfrm>
            <a:off x="1051083" y="936978"/>
            <a:ext cx="10686213" cy="38023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Развитие интеллектуальных способностей обучающихся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05EB63A-C0CF-B748-F311-D358EC1E4045}"/>
              </a:ext>
            </a:extLst>
          </p:cNvPr>
          <p:cNvSpPr/>
          <p:nvPr/>
        </p:nvSpPr>
        <p:spPr>
          <a:xfrm>
            <a:off x="750179" y="536287"/>
            <a:ext cx="2003384" cy="4679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FC4C2A8-5A07-90DC-9950-582E4CA8BCF7}"/>
              </a:ext>
            </a:extLst>
          </p:cNvPr>
          <p:cNvSpPr/>
          <p:nvPr/>
        </p:nvSpPr>
        <p:spPr>
          <a:xfrm>
            <a:off x="1105598" y="1800240"/>
            <a:ext cx="10686213" cy="11296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привитие интереса к игре в шахматы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развитие критического и логического мышлений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 взаимоотношений между участниками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челленджа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популизация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игры в шахматы в стране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DEF8212-FFB7-D3B0-DB78-0DD24B2F42BB}"/>
              </a:ext>
            </a:extLst>
          </p:cNvPr>
          <p:cNvSpPr/>
          <p:nvPr/>
        </p:nvSpPr>
        <p:spPr>
          <a:xfrm>
            <a:off x="761299" y="1384899"/>
            <a:ext cx="2003384" cy="4679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казахский орнамент - Самое интересное в блогах | Шаблоны трафаретов,  Узорчатые образцы, Узоры">
            <a:extLst>
              <a:ext uri="{FF2B5EF4-FFF2-40B4-BE49-F238E27FC236}">
                <a16:creationId xmlns:a16="http://schemas.microsoft.com/office/drawing/2014/main" id="{6C363AC6-1272-6456-B262-1D663BA33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506086" y="5676626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Миф или польза: зачем на самом деле нужны шахматы — О жизни — tsn.ua">
            <a:extLst>
              <a:ext uri="{FF2B5EF4-FFF2-40B4-BE49-F238E27FC236}">
                <a16:creationId xmlns:a16="http://schemas.microsoft.com/office/drawing/2014/main" id="{DFABECF7-4BBF-2E0B-CCA0-043D0953C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4" y="3376125"/>
            <a:ext cx="1527459" cy="85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965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3;p3">
            <a:extLst>
              <a:ext uri="{FF2B5EF4-FFF2-40B4-BE49-F238E27FC236}">
                <a16:creationId xmlns:a16="http://schemas.microsoft.com/office/drawing/2014/main" id="{F0E76D15-E5FE-4E6D-9926-675770E69B7C}"/>
              </a:ext>
            </a:extLst>
          </p:cNvPr>
          <p:cNvSpPr txBox="1"/>
          <p:nvPr/>
        </p:nvSpPr>
        <p:spPr>
          <a:xfrm>
            <a:off x="0" y="5455"/>
            <a:ext cx="12185883" cy="56979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Oswald"/>
            </a:endParaRPr>
          </a:p>
          <a:p>
            <a:pPr lvl="0" algn="ctr">
              <a:lnSpc>
                <a:spcPct val="107000"/>
              </a:lnSpc>
              <a:defRPr/>
            </a:pPr>
            <a:r>
              <a:rPr lang="kk-KZ" sz="2400" b="1" dirty="0">
                <a:solidFill>
                  <a:schemeClr val="bg1"/>
                </a:solidFill>
                <a:latin typeface="Oswald" pitchFamily="2" charset="-52"/>
                <a:cs typeface="Arial" panose="020B0604020202020204" pitchFamily="34" charset="0"/>
                <a:sym typeface="Oswald"/>
              </a:rPr>
              <a:t>МАЙ: ЖАСЫЛ МЕКЕН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49234" y="888274"/>
            <a:ext cx="203703" cy="4679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sz="2400" b="1" dirty="0">
              <a:solidFill>
                <a:srgbClr val="002060"/>
              </a:solidFill>
              <a:latin typeface="Oswald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05598" y="3099246"/>
            <a:ext cx="10686213" cy="3693638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398143" y="3149292"/>
            <a:ext cx="9393668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ДАТА ПРОВЕДЕНИЯ: </a:t>
            </a:r>
            <a:r>
              <a:rPr lang="ru-RU" sz="1600" dirty="0">
                <a:latin typeface="Bahnschrift" panose="020B0502040204020203" pitchFamily="34" charset="0"/>
              </a:rPr>
              <a:t>12.05.2023 г.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ВРЕМЯ:</a:t>
            </a:r>
            <a:r>
              <a:rPr lang="ru-RU" sz="1600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>
                <a:latin typeface="Bahnschrift" panose="020B0502040204020203" pitchFamily="34" charset="0"/>
              </a:rPr>
              <a:t>12:00 ч.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ЧЕЛЛЕНДЖ </a:t>
            </a:r>
            <a:r>
              <a:rPr lang="ru-RU" sz="1600" dirty="0">
                <a:latin typeface="Bahnschrift" panose="020B0502040204020203" pitchFamily="34" charset="0"/>
              </a:rPr>
              <a:t>посадка саженцев – демонстрация трудовой деятельности и заботы об окружающей среде</a:t>
            </a: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ПРОВОДИТСЯ</a:t>
            </a:r>
            <a:r>
              <a:rPr lang="ru-RU" sz="1600" dirty="0">
                <a:latin typeface="Bahnschrift" panose="020B0502040204020203" pitchFamily="34" charset="0"/>
              </a:rPr>
              <a:t> одновременно и вокруг школы, каждая организация образования самостоятельно определяет одежду участников </a:t>
            </a:r>
            <a:r>
              <a:rPr lang="ru-RU" sz="1600" dirty="0" err="1">
                <a:latin typeface="Bahnschrift" panose="020B0502040204020203" pitchFamily="34" charset="0"/>
              </a:rPr>
              <a:t>челленджа</a:t>
            </a:r>
            <a:r>
              <a:rPr lang="ru-RU" sz="1600" dirty="0">
                <a:latin typeface="Bahnschrift" panose="020B0502040204020203" pitchFamily="34" charset="0"/>
              </a:rPr>
              <a:t> 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УЧАСТНИКИ:</a:t>
            </a:r>
            <a:r>
              <a:rPr lang="ru-RU" sz="1600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>
                <a:latin typeface="Bahnschrift" panose="020B0502040204020203" pitchFamily="34" charset="0"/>
              </a:rPr>
              <a:t>обучающиеся, педагоги организаций общего среднего, дополнительного, технического и профессионального образования</a:t>
            </a:r>
          </a:p>
          <a:p>
            <a:pPr algn="just"/>
            <a:r>
              <a:rPr lang="ru-RU" sz="1600" b="1" dirty="0">
                <a:solidFill>
                  <a:srgbClr val="4776BA"/>
                </a:solidFill>
                <a:latin typeface="Bahnschrift" panose="020B0502040204020203" pitchFamily="34" charset="0"/>
              </a:rPr>
              <a:t>ИНФОРМАЦИОННОЕ ОСВЕЩЕНИЕ </a:t>
            </a:r>
            <a:r>
              <a:rPr lang="ru-RU" sz="1600" dirty="0">
                <a:latin typeface="Bahnschrift" panose="020B0502040204020203" pitchFamily="34" charset="0"/>
              </a:rPr>
              <a:t>мероприятия каждая организация образования публикует в средствах массовой информации и в социальных сетях через позитивную подачу </a:t>
            </a: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заботаоприроде</a:t>
            </a:r>
            <a:endParaRPr lang="kk-KZ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посадкадерева</a:t>
            </a:r>
            <a:endParaRPr lang="en-US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жасылмекен</a:t>
            </a:r>
            <a:endParaRPr lang="kk-KZ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еңбекқорлық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8776270" y="2987036"/>
            <a:ext cx="231013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Oswald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РЕКОМЕНДУЕТСЯ</a:t>
            </a:r>
          </a:p>
        </p:txBody>
      </p:sp>
      <p:pic>
        <p:nvPicPr>
          <p:cNvPr id="3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81996" y="518744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93115" y="2264209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93115" y="3951334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0355EC6-41D0-9A27-7D80-D86401DE5454}"/>
              </a:ext>
            </a:extLst>
          </p:cNvPr>
          <p:cNvSpPr/>
          <p:nvPr/>
        </p:nvSpPr>
        <p:spPr>
          <a:xfrm>
            <a:off x="1051083" y="936978"/>
            <a:ext cx="10686213" cy="38023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экологической культуры обучающихся и развитие трудового воспитания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05EB63A-C0CF-B748-F311-D358EC1E4045}"/>
              </a:ext>
            </a:extLst>
          </p:cNvPr>
          <p:cNvSpPr/>
          <p:nvPr/>
        </p:nvSpPr>
        <p:spPr>
          <a:xfrm>
            <a:off x="750179" y="536287"/>
            <a:ext cx="2003384" cy="4679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FC4C2A8-5A07-90DC-9950-582E4CA8BCF7}"/>
              </a:ext>
            </a:extLst>
          </p:cNvPr>
          <p:cNvSpPr/>
          <p:nvPr/>
        </p:nvSpPr>
        <p:spPr>
          <a:xfrm>
            <a:off x="1105598" y="1855111"/>
            <a:ext cx="10686213" cy="11296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привитие чувства заботы об окружающей среде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развитие бережного отношения к природе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способностей к трудовой деятельности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привитие чувства уважения к труду  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DEF8212-FFB7-D3B0-DB78-0DD24B2F42BB}"/>
              </a:ext>
            </a:extLst>
          </p:cNvPr>
          <p:cNvSpPr/>
          <p:nvPr/>
        </p:nvSpPr>
        <p:spPr>
          <a:xfrm>
            <a:off x="808584" y="1404881"/>
            <a:ext cx="2003384" cy="4679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казахский орнамент - Самое интересное в блогах | Шаблоны трафаретов,  Узорчатые образцы, Узоры">
            <a:extLst>
              <a:ext uri="{FF2B5EF4-FFF2-40B4-BE49-F238E27FC236}">
                <a16:creationId xmlns:a16="http://schemas.microsoft.com/office/drawing/2014/main" id="{6C363AC6-1272-6456-B262-1D663BA33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93115" y="5676626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Как посадить саженцы плодовых деревьев и кустарников. Инструкция.">
            <a:extLst>
              <a:ext uri="{FF2B5EF4-FFF2-40B4-BE49-F238E27FC236}">
                <a16:creationId xmlns:a16="http://schemas.microsoft.com/office/drawing/2014/main" id="{55AE763D-CF51-2B12-E53B-602EA4886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990" y="3321454"/>
            <a:ext cx="1531154" cy="99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294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3;p3">
            <a:extLst>
              <a:ext uri="{FF2B5EF4-FFF2-40B4-BE49-F238E27FC236}">
                <a16:creationId xmlns:a16="http://schemas.microsoft.com/office/drawing/2014/main" id="{F0E76D15-E5FE-4E6D-9926-675770E69B7C}"/>
              </a:ext>
            </a:extLst>
          </p:cNvPr>
          <p:cNvSpPr txBox="1"/>
          <p:nvPr/>
        </p:nvSpPr>
        <p:spPr>
          <a:xfrm>
            <a:off x="0" y="5455"/>
            <a:ext cx="12185883" cy="56979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Oswald"/>
            </a:endParaRPr>
          </a:p>
          <a:p>
            <a:pPr lvl="0" algn="ctr">
              <a:lnSpc>
                <a:spcPct val="107000"/>
              </a:lnSpc>
              <a:defRPr/>
            </a:pPr>
            <a:r>
              <a:rPr lang="kk-KZ" sz="2400" b="1" dirty="0">
                <a:solidFill>
                  <a:schemeClr val="bg1"/>
                </a:solidFill>
                <a:latin typeface="Oswald" pitchFamily="2" charset="-52"/>
                <a:cs typeface="Arial" panose="020B0604020202020204" pitchFamily="34" charset="0"/>
                <a:sym typeface="Oswald"/>
              </a:rPr>
              <a:t>СЕНТЯБРЬ: ФИЗКУЛЬТМИНУТКА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49234" y="888274"/>
            <a:ext cx="203703" cy="4679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sz="2400" b="1" dirty="0">
              <a:solidFill>
                <a:srgbClr val="002060"/>
              </a:solidFill>
              <a:latin typeface="Oswald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05598" y="2987036"/>
            <a:ext cx="10686213" cy="3693638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398143" y="3115565"/>
            <a:ext cx="9393668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ДАТА ПРОВЕДЕНИЯ: </a:t>
            </a:r>
            <a:r>
              <a:rPr lang="ru-RU" sz="1600" dirty="0">
                <a:latin typeface="Bahnschrift" panose="020B0502040204020203" pitchFamily="34" charset="0"/>
              </a:rPr>
              <a:t>08.09.2023 г.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ВРЕМЯ:</a:t>
            </a:r>
            <a:r>
              <a:rPr lang="ru-RU" sz="1600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>
                <a:latin typeface="Bahnschrift" panose="020B0502040204020203" pitchFamily="34" charset="0"/>
              </a:rPr>
              <a:t>12:00 ч.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ЧЕЛЛЕНДЖ </a:t>
            </a:r>
            <a:r>
              <a:rPr lang="ru-RU" sz="1600" dirty="0" err="1">
                <a:latin typeface="Bahnschrift" panose="020B0502040204020203" pitchFamily="34" charset="0"/>
              </a:rPr>
              <a:t>физкульминутка</a:t>
            </a:r>
            <a:r>
              <a:rPr lang="ru-RU" sz="1600" dirty="0">
                <a:latin typeface="Bahnschrift" panose="020B0502040204020203" pitchFamily="34" charset="0"/>
              </a:rPr>
              <a:t> – пропаганда здорового образа жизни</a:t>
            </a: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ПРОВОДИТСЯ</a:t>
            </a:r>
            <a:r>
              <a:rPr lang="ru-RU" sz="1600" dirty="0">
                <a:latin typeface="Bahnschrift" panose="020B0502040204020203" pitchFamily="34" charset="0"/>
              </a:rPr>
              <a:t> одновременно, каждая организация образования самостоятельно определяет место проведения и одежду участников </a:t>
            </a:r>
            <a:r>
              <a:rPr lang="ru-RU" sz="1600" dirty="0" err="1">
                <a:latin typeface="Bahnschrift" panose="020B0502040204020203" pitchFamily="34" charset="0"/>
              </a:rPr>
              <a:t>челленджа</a:t>
            </a:r>
            <a:r>
              <a:rPr lang="ru-RU" sz="1600" dirty="0">
                <a:latin typeface="Bahnschrift" panose="020B0502040204020203" pitchFamily="34" charset="0"/>
              </a:rPr>
              <a:t> 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УЧАСТНИКИ:</a:t>
            </a:r>
            <a:r>
              <a:rPr lang="ru-RU" sz="1600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>
                <a:latin typeface="Bahnschrift" panose="020B0502040204020203" pitchFamily="34" charset="0"/>
              </a:rPr>
              <a:t>обучающиеся, педагоги организаций общего среднего, дополнительного, технического и профессионального образования</a:t>
            </a:r>
          </a:p>
          <a:p>
            <a:pPr algn="just"/>
            <a:r>
              <a:rPr lang="ru-RU" sz="1600" b="1" dirty="0">
                <a:solidFill>
                  <a:srgbClr val="4776BA"/>
                </a:solidFill>
                <a:latin typeface="Bahnschrift" panose="020B0502040204020203" pitchFamily="34" charset="0"/>
              </a:rPr>
              <a:t>ИНФОРМАЦИОННОЕ ОСВЕЩЕНИЕ </a:t>
            </a:r>
            <a:r>
              <a:rPr lang="ru-RU" sz="1600" dirty="0">
                <a:latin typeface="Bahnschrift" panose="020B0502040204020203" pitchFamily="34" charset="0"/>
              </a:rPr>
              <a:t>мероприятия каждая организация образования публикует в средствах массовой информации и в социальных сетях через позитивную подачу</a:t>
            </a: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физкультминутка</a:t>
            </a:r>
            <a:endParaRPr lang="kk-KZ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зож</a:t>
            </a:r>
            <a:endParaRPr lang="en-US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менспроттытаңдаймын</a:t>
            </a:r>
            <a:endParaRPr lang="kk-KZ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явыбираюспорт</a:t>
            </a:r>
            <a:endParaRPr lang="kk-KZ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776270" y="2915510"/>
            <a:ext cx="231013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Oswald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РЕКОМЕНДУЕТСЯ</a:t>
            </a:r>
          </a:p>
        </p:txBody>
      </p:sp>
      <p:pic>
        <p:nvPicPr>
          <p:cNvPr id="3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81996" y="518744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81994" y="2253639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81995" y="3988534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0355EC6-41D0-9A27-7D80-D86401DE5454}"/>
              </a:ext>
            </a:extLst>
          </p:cNvPr>
          <p:cNvSpPr/>
          <p:nvPr/>
        </p:nvSpPr>
        <p:spPr>
          <a:xfrm>
            <a:off x="1051083" y="936978"/>
            <a:ext cx="10686213" cy="38023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популиризация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здорового образа жизни детей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05EB63A-C0CF-B748-F311-D358EC1E4045}"/>
              </a:ext>
            </a:extLst>
          </p:cNvPr>
          <p:cNvSpPr/>
          <p:nvPr/>
        </p:nvSpPr>
        <p:spPr>
          <a:xfrm>
            <a:off x="750179" y="536287"/>
            <a:ext cx="2003384" cy="4679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FC4C2A8-5A07-90DC-9950-582E4CA8BCF7}"/>
              </a:ext>
            </a:extLst>
          </p:cNvPr>
          <p:cNvSpPr/>
          <p:nvPr/>
        </p:nvSpPr>
        <p:spPr>
          <a:xfrm>
            <a:off x="1152937" y="1763466"/>
            <a:ext cx="10686213" cy="10822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Способствовать снижению физического, психологического напряжения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Способствовать предотвращению утомляемости в процессе учебной деятельности, увеличению физической активности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Способствовать к повышению работоспособности в целях сохранения здоровья  детей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DEF8212-FFB7-D3B0-DB78-0DD24B2F42BB}"/>
              </a:ext>
            </a:extLst>
          </p:cNvPr>
          <p:cNvSpPr/>
          <p:nvPr/>
        </p:nvSpPr>
        <p:spPr>
          <a:xfrm>
            <a:off x="808584" y="1404882"/>
            <a:ext cx="2003384" cy="3802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казахский орнамент - Самое интересное в блогах | Шаблоны трафаретов,  Узорчатые образцы, Узоры">
            <a:extLst>
              <a:ext uri="{FF2B5EF4-FFF2-40B4-BE49-F238E27FC236}">
                <a16:creationId xmlns:a16="http://schemas.microsoft.com/office/drawing/2014/main" id="{6C363AC6-1272-6456-B262-1D663BA33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81994" y="5706223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Полезная физкультура: в столичных реабилитационных центрах проходят занятия  спортом для детей с особенностями здоровья - Департамент труда и социальной  защиты населения города Москвы">
            <a:extLst>
              <a:ext uri="{FF2B5EF4-FFF2-40B4-BE49-F238E27FC236}">
                <a16:creationId xmlns:a16="http://schemas.microsoft.com/office/drawing/2014/main" id="{A29A20A6-836B-29BD-2D33-40A541F2D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84" y="3204348"/>
            <a:ext cx="1640025" cy="91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816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3;p3">
            <a:extLst>
              <a:ext uri="{FF2B5EF4-FFF2-40B4-BE49-F238E27FC236}">
                <a16:creationId xmlns:a16="http://schemas.microsoft.com/office/drawing/2014/main" id="{F0E76D15-E5FE-4E6D-9926-675770E69B7C}"/>
              </a:ext>
            </a:extLst>
          </p:cNvPr>
          <p:cNvSpPr txBox="1"/>
          <p:nvPr/>
        </p:nvSpPr>
        <p:spPr>
          <a:xfrm>
            <a:off x="0" y="5455"/>
            <a:ext cx="12185883" cy="56979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Oswald"/>
            </a:endParaRPr>
          </a:p>
          <a:p>
            <a:pPr lvl="0" algn="ctr">
              <a:lnSpc>
                <a:spcPct val="107000"/>
              </a:lnSpc>
              <a:defRPr/>
            </a:pPr>
            <a:r>
              <a:rPr lang="kk-KZ" sz="2400" b="1" dirty="0">
                <a:solidFill>
                  <a:schemeClr val="bg1"/>
                </a:solidFill>
                <a:latin typeface="Oswald" pitchFamily="2" charset="-52"/>
                <a:cs typeface="Arial" panose="020B0604020202020204" pitchFamily="34" charset="0"/>
                <a:sym typeface="Oswald"/>
              </a:rPr>
              <a:t>ОКТЯБРЬ: ӘНҰРАН ОРЫНДАУ</a:t>
            </a:r>
            <a:endParaRPr lang="ru-RU" sz="2400" b="1" dirty="0">
              <a:solidFill>
                <a:schemeClr val="bg1"/>
              </a:solidFill>
              <a:latin typeface="Oswald" pitchFamily="2" charset="-52"/>
              <a:cs typeface="Arial" panose="020B0604020202020204" pitchFamily="34" charset="0"/>
              <a:sym typeface="Oswald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49234" y="888274"/>
            <a:ext cx="203703" cy="4679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sz="2400" b="1" dirty="0">
              <a:solidFill>
                <a:srgbClr val="002060"/>
              </a:solidFill>
              <a:latin typeface="Oswald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05598" y="3099246"/>
            <a:ext cx="10686213" cy="3693638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016934" y="3142335"/>
            <a:ext cx="8628315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3163AB"/>
                </a:solidFill>
                <a:latin typeface="Bahnschrift" panose="020B0502040204020203" pitchFamily="34" charset="0"/>
              </a:rPr>
              <a:t>ДАТА ПРОВЕДЕНИЯ: </a:t>
            </a:r>
            <a:r>
              <a:rPr lang="ru-RU" dirty="0">
                <a:latin typeface="Bahnschrift" panose="020B0502040204020203" pitchFamily="34" charset="0"/>
              </a:rPr>
              <a:t>23.10.2023 г.</a:t>
            </a:r>
          </a:p>
          <a:p>
            <a:pPr algn="just"/>
            <a:endParaRPr lang="ru-RU" sz="400" dirty="0">
              <a:latin typeface="Bahnschrift" panose="020B0502040204020203" pitchFamily="34" charset="0"/>
            </a:endParaRPr>
          </a:p>
          <a:p>
            <a:pPr algn="just"/>
            <a:r>
              <a:rPr lang="ru-RU" b="1" dirty="0">
                <a:solidFill>
                  <a:srgbClr val="3163AB"/>
                </a:solidFill>
                <a:latin typeface="Bahnschrift" panose="020B0502040204020203" pitchFamily="34" charset="0"/>
              </a:rPr>
              <a:t>ВРЕМЯ:</a:t>
            </a:r>
            <a:r>
              <a:rPr lang="ru-RU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dirty="0">
                <a:latin typeface="Bahnschrift" panose="020B0502040204020203" pitchFamily="34" charset="0"/>
              </a:rPr>
              <a:t>12:00 ч.</a:t>
            </a:r>
          </a:p>
          <a:p>
            <a:pPr algn="just"/>
            <a:endParaRPr lang="ru-RU" sz="400" dirty="0">
              <a:latin typeface="Bahnschrift" panose="020B0502040204020203" pitchFamily="34" charset="0"/>
            </a:endParaRPr>
          </a:p>
          <a:p>
            <a:pPr algn="just"/>
            <a:r>
              <a:rPr lang="ru-RU" b="1" dirty="0">
                <a:solidFill>
                  <a:srgbClr val="3163AB"/>
                </a:solidFill>
                <a:latin typeface="Bahnschrift" panose="020B0502040204020203" pitchFamily="34" charset="0"/>
              </a:rPr>
              <a:t>ИСПОЛНЕНИЕ</a:t>
            </a:r>
            <a:r>
              <a:rPr lang="ru-RU" dirty="0">
                <a:latin typeface="Bahnschrift" panose="020B0502040204020203" pitchFamily="34" charset="0"/>
              </a:rPr>
              <a:t> государственного гимна живым голосом обучающихся и педагогов под музыку в стенах организации образования </a:t>
            </a:r>
          </a:p>
          <a:p>
            <a:pPr algn="just"/>
            <a:endParaRPr lang="ru-RU" sz="400" dirty="0">
              <a:latin typeface="Bahnschrift" panose="020B0502040204020203" pitchFamily="34" charset="0"/>
            </a:endParaRPr>
          </a:p>
          <a:p>
            <a:pPr algn="just"/>
            <a:r>
              <a:rPr lang="ru-RU" b="1" dirty="0">
                <a:solidFill>
                  <a:srgbClr val="3163AB"/>
                </a:solidFill>
                <a:latin typeface="Bahnschrift" panose="020B0502040204020203" pitchFamily="34" charset="0"/>
              </a:rPr>
              <a:t>УЧАСТНИКИ:</a:t>
            </a:r>
            <a:r>
              <a:rPr lang="ru-RU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dirty="0">
                <a:latin typeface="Bahnschrift" panose="020B0502040204020203" pitchFamily="34" charset="0"/>
              </a:rPr>
              <a:t>обучающиеся, педагоги организаций общего среднего, дополнительного, технического и профессионального образования</a:t>
            </a:r>
          </a:p>
          <a:p>
            <a:pPr algn="just"/>
            <a:endParaRPr lang="ru-RU" sz="400" dirty="0">
              <a:latin typeface="Bahnschrift" panose="020B0502040204020203" pitchFamily="34" charset="0"/>
            </a:endParaRPr>
          </a:p>
          <a:p>
            <a:pPr algn="just"/>
            <a:r>
              <a:rPr lang="ru-RU" b="1" dirty="0">
                <a:solidFill>
                  <a:srgbClr val="4776BA"/>
                </a:solidFill>
                <a:latin typeface="Bahnschrift" panose="020B0502040204020203" pitchFamily="34" charset="0"/>
              </a:rPr>
              <a:t>ИНФОРМАЦИОННОЕ ОСВЕЩЕНИЕ</a:t>
            </a:r>
            <a:r>
              <a:rPr lang="ru-RU" dirty="0">
                <a:latin typeface="Bahnschrift" panose="020B0502040204020203" pitchFamily="34" charset="0"/>
              </a:rPr>
              <a:t> мероприятия каждая организация образования публикует в средствах массовой информации и в социальных сетях через позитивную подачу </a:t>
            </a:r>
          </a:p>
          <a:p>
            <a:pPr algn="just"/>
            <a: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гимнказахстана</a:t>
            </a:r>
            <a:endParaRPr lang="kk-KZ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мояродинаказахстан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моястрана</a:t>
            </a:r>
            <a:endParaRPr lang="ru-RU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776270" y="2987036"/>
            <a:ext cx="231013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Oswald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РЕКОМЕНДУЕТСЯ</a:t>
            </a:r>
          </a:p>
        </p:txBody>
      </p:sp>
      <p:pic>
        <p:nvPicPr>
          <p:cNvPr id="1026" name="Picture 2" descr="https://storage.yvision.kz/images/user/rakisheva/21Pwk738Q8su9h3D31180519a68o5m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5" r="5362"/>
          <a:stretch/>
        </p:blipFill>
        <p:spPr bwMode="auto">
          <a:xfrm>
            <a:off x="949234" y="3216418"/>
            <a:ext cx="1952926" cy="1313712"/>
          </a:xfrm>
          <a:prstGeom prst="snip2DiagRect">
            <a:avLst>
              <a:gd name="adj1" fmla="val 0"/>
              <a:gd name="adj2" fmla="val 16667"/>
            </a:avLst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81996" y="518744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62456" y="2189108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68666" y="3890345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0355EC6-41D0-9A27-7D80-D86401DE5454}"/>
              </a:ext>
            </a:extLst>
          </p:cNvPr>
          <p:cNvSpPr/>
          <p:nvPr/>
        </p:nvSpPr>
        <p:spPr>
          <a:xfrm>
            <a:off x="1051083" y="936978"/>
            <a:ext cx="10686213" cy="55640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способствование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формированию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чувства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патриотизма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гражданственности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среди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обучающихся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05EB63A-C0CF-B748-F311-D358EC1E4045}"/>
              </a:ext>
            </a:extLst>
          </p:cNvPr>
          <p:cNvSpPr/>
          <p:nvPr/>
        </p:nvSpPr>
        <p:spPr>
          <a:xfrm>
            <a:off x="816531" y="603695"/>
            <a:ext cx="2003384" cy="4679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FC4C2A8-5A07-90DC-9950-582E4CA8BCF7}"/>
              </a:ext>
            </a:extLst>
          </p:cNvPr>
          <p:cNvSpPr/>
          <p:nvPr/>
        </p:nvSpPr>
        <p:spPr>
          <a:xfrm>
            <a:off x="1105598" y="1997029"/>
            <a:ext cx="10686213" cy="9876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Знать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наизусть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текст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гимна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страны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всеми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обучающимися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организаций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Способствовать формированию чувства уважения к государственным символам страны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Через сплочения обучающихся формировать чувства достоинства за свою Родину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DEF8212-FFB7-D3B0-DB78-0DD24B2F42BB}"/>
              </a:ext>
            </a:extLst>
          </p:cNvPr>
          <p:cNvSpPr/>
          <p:nvPr/>
        </p:nvSpPr>
        <p:spPr>
          <a:xfrm>
            <a:off x="816531" y="1640756"/>
            <a:ext cx="2003384" cy="4679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казахский орнамент - Самое интересное в блогах | Шаблоны трафаретов,  Узорчатые образцы, Узоры">
            <a:extLst>
              <a:ext uri="{FF2B5EF4-FFF2-40B4-BE49-F238E27FC236}">
                <a16:creationId xmlns:a16="http://schemas.microsoft.com/office/drawing/2014/main" id="{6C363AC6-1272-6456-B262-1D663BA33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60010" y="5560709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349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3;p3">
            <a:extLst>
              <a:ext uri="{FF2B5EF4-FFF2-40B4-BE49-F238E27FC236}">
                <a16:creationId xmlns:a16="http://schemas.microsoft.com/office/drawing/2014/main" id="{F0E76D15-E5FE-4E6D-9926-675770E69B7C}"/>
              </a:ext>
            </a:extLst>
          </p:cNvPr>
          <p:cNvSpPr txBox="1"/>
          <p:nvPr/>
        </p:nvSpPr>
        <p:spPr>
          <a:xfrm>
            <a:off x="0" y="5455"/>
            <a:ext cx="12185883" cy="56979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Oswald"/>
            </a:endParaRPr>
          </a:p>
          <a:p>
            <a:pPr lvl="0" algn="ctr">
              <a:lnSpc>
                <a:spcPct val="107000"/>
              </a:lnSpc>
              <a:defRPr/>
            </a:pPr>
            <a:r>
              <a:rPr lang="kk-KZ" sz="2400" b="1" dirty="0">
                <a:solidFill>
                  <a:schemeClr val="bg1"/>
                </a:solidFill>
                <a:latin typeface="Oswald" pitchFamily="2" charset="-52"/>
                <a:cs typeface="Arial" panose="020B0604020202020204" pitchFamily="34" charset="0"/>
                <a:sym typeface="Oswald"/>
              </a:rPr>
              <a:t>НОЯБРЬ: АСЫҚ АТУ</a:t>
            </a:r>
            <a:endParaRPr lang="ru-RU" sz="2400" b="1" dirty="0">
              <a:solidFill>
                <a:schemeClr val="bg1"/>
              </a:solidFill>
              <a:latin typeface="Oswald" pitchFamily="2" charset="-52"/>
              <a:cs typeface="Arial" panose="020B0604020202020204" pitchFamily="34" charset="0"/>
              <a:sym typeface="Oswald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49234" y="888274"/>
            <a:ext cx="203703" cy="4679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sz="2400" b="1" dirty="0">
              <a:solidFill>
                <a:srgbClr val="002060"/>
              </a:solidFill>
              <a:latin typeface="Oswald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05598" y="2987036"/>
            <a:ext cx="10686213" cy="365430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586182" y="2984210"/>
            <a:ext cx="920562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ДАТА ПРОВЕДЕНИЯ: </a:t>
            </a:r>
            <a:r>
              <a:rPr lang="ru-RU" sz="1600" dirty="0">
                <a:latin typeface="Bahnschrift" panose="020B0502040204020203" pitchFamily="34" charset="0"/>
              </a:rPr>
              <a:t>17.11.2023 г.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ВРЕМЯ:</a:t>
            </a:r>
            <a:r>
              <a:rPr lang="ru-RU" sz="1600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>
                <a:latin typeface="Bahnschrift" panose="020B0502040204020203" pitchFamily="34" charset="0"/>
              </a:rPr>
              <a:t>12:00 ч.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ЧЕЛЛЕНДЖ </a:t>
            </a:r>
            <a:r>
              <a:rPr lang="ru-RU" sz="1600" dirty="0" err="1">
                <a:latin typeface="Bahnschrift" panose="020B0502040204020203" pitchFamily="34" charset="0"/>
              </a:rPr>
              <a:t>асық</a:t>
            </a:r>
            <a:r>
              <a:rPr lang="ru-RU" sz="1600" dirty="0">
                <a:latin typeface="Bahnschrift" panose="020B0502040204020203" pitchFamily="34" charset="0"/>
              </a:rPr>
              <a:t> ату – популяризация национальных игр и традиций</a:t>
            </a:r>
          </a:p>
          <a:p>
            <a:pPr algn="just"/>
            <a:r>
              <a:rPr lang="ru-RU" sz="1600" dirty="0" err="1">
                <a:latin typeface="Bahnschrift" panose="020B0502040204020203" pitchFamily="34" charset="0"/>
              </a:rPr>
              <a:t>Асық</a:t>
            </a:r>
            <a:r>
              <a:rPr lang="ru-RU" sz="1600" dirty="0">
                <a:latin typeface="Bahnschrift" panose="020B0502040204020203" pitchFamily="34" charset="0"/>
              </a:rPr>
              <a:t> ату </a:t>
            </a:r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ПРОВОДИТСЯ</a:t>
            </a:r>
            <a:r>
              <a:rPr lang="ru-RU" sz="1600" dirty="0">
                <a:latin typeface="Bahnschrift" panose="020B0502040204020203" pitchFamily="34" charset="0"/>
              </a:rPr>
              <a:t> одновременно во всех организациях образования, при этом каждая школа  и колледж самостоятельно определяют место и одежду участников игры </a:t>
            </a:r>
          </a:p>
          <a:p>
            <a:pPr algn="just"/>
            <a:r>
              <a:rPr lang="ru-RU" sz="1600" dirty="0">
                <a:latin typeface="Bahnschrift" panose="020B0502040204020203" pitchFamily="34" charset="0"/>
              </a:rPr>
              <a:t>Рекомендуется играть в </a:t>
            </a:r>
            <a:r>
              <a:rPr lang="ru-RU" sz="1600" dirty="0">
                <a:solidFill>
                  <a:srgbClr val="4776BA"/>
                </a:solidFill>
                <a:latin typeface="Bahnschrift" panose="020B0502040204020203" pitchFamily="34" charset="0"/>
              </a:rPr>
              <a:t>«БЕС АСЫҚ», «БЕС ТАБАН»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УЧАСТНИКИ:</a:t>
            </a:r>
            <a:r>
              <a:rPr lang="ru-RU" sz="1600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>
                <a:latin typeface="Bahnschrift" panose="020B0502040204020203" pitchFamily="34" charset="0"/>
              </a:rPr>
              <a:t>обучающиеся, педагоги организаций общего среднего, дополнительного, технического и профессионального образования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4776BA"/>
                </a:solidFill>
                <a:latin typeface="Bahnschrift" panose="020B0502040204020203" pitchFamily="34" charset="0"/>
              </a:rPr>
              <a:t>ИНФОРМАЦИОННОЕ ОСВЕЩЕНИЕ</a:t>
            </a:r>
            <a:r>
              <a:rPr lang="ru-RU" sz="1600" dirty="0">
                <a:latin typeface="Bahnschrift" panose="020B0502040204020203" pitchFamily="34" charset="0"/>
              </a:rPr>
              <a:t> мероприятия каждая организация образования публикует в средствах массовой информации и в социальных сетях через позитивную подачу</a:t>
            </a: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асықату</a:t>
            </a:r>
            <a:endParaRPr lang="kk-KZ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мояродинаказахстан</a:t>
            </a:r>
            <a:endParaRPr lang="en-US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моястрана</a:t>
            </a:r>
            <a:endParaRPr lang="ru-RU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776270" y="2890146"/>
            <a:ext cx="231013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Oswald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РЕКОМЕНДУЕТСЯ</a:t>
            </a:r>
          </a:p>
        </p:txBody>
      </p:sp>
      <p:pic>
        <p:nvPicPr>
          <p:cNvPr id="3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81996" y="518744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62456" y="2189108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68666" y="3890345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0355EC6-41D0-9A27-7D80-D86401DE5454}"/>
              </a:ext>
            </a:extLst>
          </p:cNvPr>
          <p:cNvSpPr/>
          <p:nvPr/>
        </p:nvSpPr>
        <p:spPr>
          <a:xfrm>
            <a:off x="1051083" y="936978"/>
            <a:ext cx="10686213" cy="55640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воспитание духовно-нравственной культуры, эстетических, патриотических чувств обучающихся, сохранение культурного наследия страны, популяризация национальных  игр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05EB63A-C0CF-B748-F311-D358EC1E4045}"/>
              </a:ext>
            </a:extLst>
          </p:cNvPr>
          <p:cNvSpPr/>
          <p:nvPr/>
        </p:nvSpPr>
        <p:spPr>
          <a:xfrm>
            <a:off x="816531" y="539803"/>
            <a:ext cx="2003384" cy="4679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FC4C2A8-5A07-90DC-9950-582E4CA8BCF7}"/>
              </a:ext>
            </a:extLst>
          </p:cNvPr>
          <p:cNvSpPr/>
          <p:nvPr/>
        </p:nvSpPr>
        <p:spPr>
          <a:xfrm>
            <a:off x="1105598" y="1862131"/>
            <a:ext cx="10686213" cy="9876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возрождение и популяризация национальных игр казахского народа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почитание национальных ценностей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приобщение обучающихся к игре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асык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DEF8212-FFB7-D3B0-DB78-0DD24B2F42BB}"/>
              </a:ext>
            </a:extLst>
          </p:cNvPr>
          <p:cNvSpPr/>
          <p:nvPr/>
        </p:nvSpPr>
        <p:spPr>
          <a:xfrm>
            <a:off x="816531" y="1521185"/>
            <a:ext cx="2003384" cy="4679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казахский орнамент - Самое интересное в блогах | Шаблоны трафаретов,  Узорчатые образцы, Узоры">
            <a:extLst>
              <a:ext uri="{FF2B5EF4-FFF2-40B4-BE49-F238E27FC236}">
                <a16:creationId xmlns:a16="http://schemas.microsoft.com/office/drawing/2014/main" id="{6C363AC6-1272-6456-B262-1D663BA33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60010" y="5560709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Асық ату ойыны еліміздегі Универсиада бағдарламасына енді">
            <a:extLst>
              <a:ext uri="{FF2B5EF4-FFF2-40B4-BE49-F238E27FC236}">
                <a16:creationId xmlns:a16="http://schemas.microsoft.com/office/drawing/2014/main" id="{367E5612-BFE4-4534-AC64-06B5EAE68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53" y="3190775"/>
            <a:ext cx="1668174" cy="1211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0973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3;p3">
            <a:extLst>
              <a:ext uri="{FF2B5EF4-FFF2-40B4-BE49-F238E27FC236}">
                <a16:creationId xmlns:a16="http://schemas.microsoft.com/office/drawing/2014/main" id="{F0E76D15-E5FE-4E6D-9926-675770E69B7C}"/>
              </a:ext>
            </a:extLst>
          </p:cNvPr>
          <p:cNvSpPr txBox="1"/>
          <p:nvPr/>
        </p:nvSpPr>
        <p:spPr>
          <a:xfrm>
            <a:off x="0" y="5455"/>
            <a:ext cx="12185883" cy="56979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Oswald"/>
            </a:endParaRPr>
          </a:p>
          <a:p>
            <a:pPr lvl="0" algn="ctr">
              <a:lnSpc>
                <a:spcPct val="107000"/>
              </a:lnSpc>
              <a:defRPr/>
            </a:pPr>
            <a:r>
              <a:rPr lang="kk-KZ" sz="2400" b="1" dirty="0">
                <a:solidFill>
                  <a:schemeClr val="bg1"/>
                </a:solidFill>
                <a:latin typeface="Oswald" pitchFamily="2" charset="-52"/>
                <a:cs typeface="Arial" panose="020B0604020202020204" pitchFamily="34" charset="0"/>
                <a:sym typeface="Oswald"/>
              </a:rPr>
              <a:t>ДЕКАБРЬ: ШЫҒАРМА ЖАЗУ: БОЛАШАҚҚА ХАТ </a:t>
            </a:r>
            <a:endParaRPr lang="ru-RU" sz="2400" b="1" dirty="0">
              <a:solidFill>
                <a:schemeClr val="bg1"/>
              </a:solidFill>
              <a:latin typeface="Oswald" pitchFamily="2" charset="-52"/>
              <a:cs typeface="Arial" panose="020B0604020202020204" pitchFamily="34" charset="0"/>
              <a:sym typeface="Oswald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49234" y="888274"/>
            <a:ext cx="203703" cy="4679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sz="2400" b="1" dirty="0">
              <a:solidFill>
                <a:srgbClr val="002060"/>
              </a:solidFill>
              <a:latin typeface="Oswald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05598" y="3099246"/>
            <a:ext cx="10686213" cy="354209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669309" y="3169986"/>
            <a:ext cx="898698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ДАТА ПРОВЕДЕНИЯ: </a:t>
            </a:r>
            <a:r>
              <a:rPr lang="ru-RU" sz="1600" b="1" dirty="0">
                <a:latin typeface="Bahnschrift" panose="020B0502040204020203" pitchFamily="34" charset="0"/>
              </a:rPr>
              <a:t>1</a:t>
            </a:r>
            <a:r>
              <a:rPr lang="ru-RU" sz="1600" dirty="0">
                <a:latin typeface="Bahnschrift" panose="020B0502040204020203" pitchFamily="34" charset="0"/>
              </a:rPr>
              <a:t>3.12.2023 г.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ВРЕМЯ:</a:t>
            </a:r>
            <a:r>
              <a:rPr lang="ru-RU" sz="1600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>
                <a:latin typeface="Bahnschrift" panose="020B0502040204020203" pitchFamily="34" charset="0"/>
              </a:rPr>
              <a:t>12:00 ч.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НАПИСАНИЕ</a:t>
            </a:r>
            <a:r>
              <a:rPr lang="ru-RU" sz="1600" dirty="0">
                <a:latin typeface="Bahnschrift" panose="020B0502040204020203" pitchFamily="34" charset="0"/>
              </a:rPr>
              <a:t> сочинения</a:t>
            </a:r>
            <a:r>
              <a:rPr lang="en-US" sz="1600" dirty="0">
                <a:latin typeface="Bahnschrift" panose="020B0502040204020203" pitchFamily="34" charset="0"/>
              </a:rPr>
              <a:t> </a:t>
            </a:r>
            <a:r>
              <a:rPr lang="kk-KZ" sz="1600" dirty="0">
                <a:latin typeface="Bahnschrift" panose="020B0502040204020203" pitchFamily="34" charset="0"/>
              </a:rPr>
              <a:t>о </a:t>
            </a:r>
            <a:r>
              <a:rPr lang="kk-KZ" sz="1600" dirty="0" err="1">
                <a:latin typeface="Bahnschrift" panose="020B0502040204020203" pitchFamily="34" charset="0"/>
              </a:rPr>
              <a:t>собственных</a:t>
            </a:r>
            <a:r>
              <a:rPr lang="kk-KZ" sz="1600" dirty="0">
                <a:latin typeface="Bahnschrift" panose="020B0502040204020203" pitchFamily="34" charset="0"/>
              </a:rPr>
              <a:t> </a:t>
            </a:r>
            <a:r>
              <a:rPr lang="kk-KZ" sz="1600" dirty="0" err="1">
                <a:latin typeface="Bahnschrift" panose="020B0502040204020203" pitchFamily="34" charset="0"/>
              </a:rPr>
              <a:t>достижениях</a:t>
            </a:r>
            <a:r>
              <a:rPr lang="kk-KZ" sz="1600" dirty="0">
                <a:latin typeface="Bahnschrift" panose="020B0502040204020203" pitchFamily="34" charset="0"/>
              </a:rPr>
              <a:t> </a:t>
            </a:r>
            <a:r>
              <a:rPr lang="kk-KZ" sz="1600" dirty="0" err="1">
                <a:latin typeface="Bahnschrift" panose="020B0502040204020203" pitchFamily="34" charset="0"/>
              </a:rPr>
              <a:t>обучающихся</a:t>
            </a:r>
            <a:r>
              <a:rPr lang="ru-RU" sz="1600" dirty="0">
                <a:latin typeface="Bahnschrift" panose="020B0502040204020203" pitchFamily="34" charset="0"/>
              </a:rPr>
              <a:t> одновременно в стенах организации образования</a:t>
            </a:r>
            <a:endParaRPr lang="en-US" sz="1600" dirty="0">
              <a:latin typeface="Bahnschrift" panose="020B0502040204020203" pitchFamily="34" charset="0"/>
            </a:endParaRP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УЧАСТНИКИ:</a:t>
            </a:r>
            <a:r>
              <a:rPr lang="ru-RU" sz="1600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>
                <a:latin typeface="Bahnschrift" panose="020B0502040204020203" pitchFamily="34" charset="0"/>
              </a:rPr>
              <a:t>обучающиеся, педагоги организаций общего среднего, дополнительного, технического и профессионального образования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4776BA"/>
                </a:solidFill>
                <a:latin typeface="Bahnschrift" panose="020B0502040204020203" pitchFamily="34" charset="0"/>
              </a:rPr>
              <a:t>ИНФОРМАЦИОННОЕ ОСВЕЩЕНИЕ</a:t>
            </a:r>
            <a:r>
              <a:rPr lang="ru-RU" sz="1600" dirty="0">
                <a:latin typeface="Bahnschrift" panose="020B0502040204020203" pitchFamily="34" charset="0"/>
              </a:rPr>
              <a:t> мероприятия каждая организация образования публикует в средствах массовой информации и в социальных сетях через позитивную подачу </a:t>
            </a: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моеписьмо</a:t>
            </a:r>
            <a:endParaRPr lang="kk-KZ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моебудущее</a:t>
            </a:r>
            <a:endParaRPr lang="en-US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шығармажазу</a:t>
            </a:r>
            <a:endParaRPr lang="ru-RU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776270" y="2987036"/>
            <a:ext cx="231013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Oswald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РЕКОМЕНДУЕТСЯ</a:t>
            </a:r>
          </a:p>
        </p:txBody>
      </p:sp>
      <p:pic>
        <p:nvPicPr>
          <p:cNvPr id="3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81996" y="518744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23591" y="2196826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15643" y="3874908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0355EC6-41D0-9A27-7D80-D86401DE5454}"/>
              </a:ext>
            </a:extLst>
          </p:cNvPr>
          <p:cNvSpPr/>
          <p:nvPr/>
        </p:nvSpPr>
        <p:spPr>
          <a:xfrm>
            <a:off x="1051082" y="851376"/>
            <a:ext cx="10686213" cy="41919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Написание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сочинения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о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собственных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достижениях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целях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путях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их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реализации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будущем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05EB63A-C0CF-B748-F311-D358EC1E4045}"/>
              </a:ext>
            </a:extLst>
          </p:cNvPr>
          <p:cNvSpPr/>
          <p:nvPr/>
        </p:nvSpPr>
        <p:spPr>
          <a:xfrm>
            <a:off x="816532" y="519099"/>
            <a:ext cx="2003384" cy="3889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FC4C2A8-5A07-90DC-9950-582E4CA8BCF7}"/>
              </a:ext>
            </a:extLst>
          </p:cNvPr>
          <p:cNvSpPr/>
          <p:nvPr/>
        </p:nvSpPr>
        <p:spPr>
          <a:xfrm>
            <a:off x="1051081" y="1763104"/>
            <a:ext cx="10686213" cy="9876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Развитие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функциональной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грамотности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обучающихся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Умение излагать свои мысли через письмо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 навыков мышления и саморазвития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DEF8212-FFB7-D3B0-DB78-0DD24B2F42BB}"/>
              </a:ext>
            </a:extLst>
          </p:cNvPr>
          <p:cNvSpPr/>
          <p:nvPr/>
        </p:nvSpPr>
        <p:spPr>
          <a:xfrm>
            <a:off x="866988" y="1393444"/>
            <a:ext cx="2003384" cy="4679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казахский орнамент - Самое интересное в блогах | Шаблоны трафаретов,  Узорчатые образцы, Узоры">
            <a:extLst>
              <a:ext uri="{FF2B5EF4-FFF2-40B4-BE49-F238E27FC236}">
                <a16:creationId xmlns:a16="http://schemas.microsoft.com/office/drawing/2014/main" id="{6C363AC6-1272-6456-B262-1D663BA33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32685" y="5560709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Как писать сочинение? - МГПУ">
            <a:extLst>
              <a:ext uri="{FF2B5EF4-FFF2-40B4-BE49-F238E27FC236}">
                <a16:creationId xmlns:a16="http://schemas.microsoft.com/office/drawing/2014/main" id="{D8C688D5-5763-2096-0F69-4B84BC600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34" y="3243332"/>
            <a:ext cx="1783084" cy="109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705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3;p3">
            <a:extLst>
              <a:ext uri="{FF2B5EF4-FFF2-40B4-BE49-F238E27FC236}">
                <a16:creationId xmlns:a16="http://schemas.microsoft.com/office/drawing/2014/main" id="{F0E76D15-E5FE-4E6D-9926-675770E69B7C}"/>
              </a:ext>
            </a:extLst>
          </p:cNvPr>
          <p:cNvSpPr txBox="1"/>
          <p:nvPr/>
        </p:nvSpPr>
        <p:spPr>
          <a:xfrm>
            <a:off x="0" y="5455"/>
            <a:ext cx="12185883" cy="56979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Oswald"/>
            </a:endParaRPr>
          </a:p>
          <a:p>
            <a:pPr lvl="0" algn="ctr">
              <a:lnSpc>
                <a:spcPct val="107000"/>
              </a:lnSpc>
              <a:defRPr/>
            </a:pPr>
            <a:r>
              <a:rPr lang="kk-KZ" sz="2400" b="1" dirty="0">
                <a:solidFill>
                  <a:schemeClr val="bg1"/>
                </a:solidFill>
                <a:latin typeface="Oswald" pitchFamily="2" charset="-52"/>
                <a:cs typeface="Arial" panose="020B0604020202020204" pitchFamily="34" charset="0"/>
                <a:sym typeface="Oswald"/>
              </a:rPr>
              <a:t>ЯНВАРЬ: ҚАЗАҚ ЕСЕБІ</a:t>
            </a:r>
            <a:endParaRPr lang="ru-RU" sz="2400" b="1" dirty="0">
              <a:solidFill>
                <a:schemeClr val="bg1"/>
              </a:solidFill>
              <a:latin typeface="Oswald" pitchFamily="2" charset="-52"/>
              <a:cs typeface="Arial" panose="020B0604020202020204" pitchFamily="34" charset="0"/>
              <a:sym typeface="Oswald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49234" y="888274"/>
            <a:ext cx="203703" cy="4679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sz="2400" b="1" dirty="0">
              <a:solidFill>
                <a:srgbClr val="002060"/>
              </a:solidFill>
              <a:latin typeface="Oswald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76925" y="2819749"/>
            <a:ext cx="10686213" cy="354209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910388" y="3051912"/>
            <a:ext cx="871239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ДАТА ПРОВЕДЕНИЯ: </a:t>
            </a:r>
            <a:r>
              <a:rPr lang="ru-RU" sz="1600" dirty="0">
                <a:latin typeface="Bahnschrift" panose="020B0502040204020203" pitchFamily="34" charset="0"/>
              </a:rPr>
              <a:t>26.01.2024 г.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ВРЕМЯ:</a:t>
            </a:r>
            <a:r>
              <a:rPr lang="ru-RU" sz="1600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>
                <a:latin typeface="Bahnschrift" panose="020B0502040204020203" pitchFamily="34" charset="0"/>
              </a:rPr>
              <a:t>12:00 ч.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РЕШЕНИЕ</a:t>
            </a:r>
            <a:r>
              <a:rPr lang="ru-RU" sz="1600" dirty="0">
                <a:latin typeface="Bahnschrift" panose="020B0502040204020203" pitchFamily="34" charset="0"/>
              </a:rPr>
              <a:t> математических и интеллектуальных заданий  одновременно в стенах школы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УЧАСТНИКИ:</a:t>
            </a:r>
            <a:r>
              <a:rPr lang="ru-RU" sz="1600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>
                <a:latin typeface="Bahnschrift" panose="020B0502040204020203" pitchFamily="34" charset="0"/>
              </a:rPr>
              <a:t>обучающиеся, педагоги организаций общего среднего, дополнительного, технического и профессионального образования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4776BA"/>
                </a:solidFill>
                <a:latin typeface="Bahnschrift" panose="020B0502040204020203" pitchFamily="34" charset="0"/>
              </a:rPr>
              <a:t>ИНФОРМАЦИОННОЕ ОСВЕЩЕНИЕ</a:t>
            </a:r>
            <a:r>
              <a:rPr lang="ru-RU" sz="1600" dirty="0">
                <a:latin typeface="Bahnschrift" panose="020B0502040204020203" pitchFamily="34" charset="0"/>
              </a:rPr>
              <a:t> мероприятия каждая организация образования публикует в средствах массовой информации и в социальных сетях через позитивную подачу </a:t>
            </a: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яматематик</a:t>
            </a:r>
            <a:endParaRPr lang="kk-KZ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математикаижизнь</a:t>
            </a:r>
            <a:endParaRPr lang="en-US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есепшығару</a:t>
            </a:r>
            <a:endParaRPr lang="kk-KZ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креативноемышление</a:t>
            </a:r>
            <a:endParaRPr lang="ru-RU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728931" y="2814331"/>
            <a:ext cx="231013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Oswald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РЕКОМЕНДУЕТСЯ</a:t>
            </a:r>
          </a:p>
        </p:txBody>
      </p:sp>
      <p:pic>
        <p:nvPicPr>
          <p:cNvPr id="3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81996" y="518744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23591" y="2196826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15643" y="3874908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0355EC6-41D0-9A27-7D80-D86401DE5454}"/>
              </a:ext>
            </a:extLst>
          </p:cNvPr>
          <p:cNvSpPr/>
          <p:nvPr/>
        </p:nvSpPr>
        <p:spPr>
          <a:xfrm>
            <a:off x="1051085" y="908692"/>
            <a:ext cx="10686213" cy="2990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Способствование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развитию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критического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креативного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мышления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обучающихся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05EB63A-C0CF-B748-F311-D358EC1E4045}"/>
              </a:ext>
            </a:extLst>
          </p:cNvPr>
          <p:cNvSpPr/>
          <p:nvPr/>
        </p:nvSpPr>
        <p:spPr>
          <a:xfrm>
            <a:off x="799490" y="575251"/>
            <a:ext cx="2003384" cy="3762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FC4C2A8-5A07-90DC-9950-582E4CA8BCF7}"/>
              </a:ext>
            </a:extLst>
          </p:cNvPr>
          <p:cNvSpPr/>
          <p:nvPr/>
        </p:nvSpPr>
        <p:spPr>
          <a:xfrm>
            <a:off x="1051084" y="1727783"/>
            <a:ext cx="10686213" cy="9876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Развитие интереса к решению математических и логических задач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Развитие интеллектуальных способностей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Показать взаимосвязь математических знаний с жизнью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DEF8212-FFB7-D3B0-DB78-0DD24B2F42BB}"/>
              </a:ext>
            </a:extLst>
          </p:cNvPr>
          <p:cNvSpPr/>
          <p:nvPr/>
        </p:nvSpPr>
        <p:spPr>
          <a:xfrm>
            <a:off x="866988" y="1307274"/>
            <a:ext cx="2003384" cy="4679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казахский орнамент - Самое интересное в блогах | Шаблоны трафаретов,  Узорчатые образцы, Узоры">
            <a:extLst>
              <a:ext uri="{FF2B5EF4-FFF2-40B4-BE49-F238E27FC236}">
                <a16:creationId xmlns:a16="http://schemas.microsoft.com/office/drawing/2014/main" id="{6C363AC6-1272-6456-B262-1D663BA33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32685" y="5560709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6 математических задач, за решение которых можно получить миллион дол.">
            <a:extLst>
              <a:ext uri="{FF2B5EF4-FFF2-40B4-BE49-F238E27FC236}">
                <a16:creationId xmlns:a16="http://schemas.microsoft.com/office/drawing/2014/main" id="{251C1E31-C651-2711-FC1D-8E5756E7A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34" y="3131738"/>
            <a:ext cx="1820794" cy="117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060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3;p3">
            <a:extLst>
              <a:ext uri="{FF2B5EF4-FFF2-40B4-BE49-F238E27FC236}">
                <a16:creationId xmlns:a16="http://schemas.microsoft.com/office/drawing/2014/main" id="{F0E76D15-E5FE-4E6D-9926-675770E69B7C}"/>
              </a:ext>
            </a:extLst>
          </p:cNvPr>
          <p:cNvSpPr txBox="1"/>
          <p:nvPr/>
        </p:nvSpPr>
        <p:spPr>
          <a:xfrm>
            <a:off x="0" y="5455"/>
            <a:ext cx="12185883" cy="56979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Oswald"/>
            </a:endParaRPr>
          </a:p>
          <a:p>
            <a:pPr lvl="0" algn="ctr">
              <a:lnSpc>
                <a:spcPct val="107000"/>
              </a:lnSpc>
              <a:defRPr/>
            </a:pPr>
            <a:r>
              <a:rPr lang="kk-KZ" sz="2400" b="1" dirty="0">
                <a:solidFill>
                  <a:schemeClr val="bg1"/>
                </a:solidFill>
                <a:latin typeface="Oswald" pitchFamily="2" charset="-52"/>
                <a:cs typeface="Arial" panose="020B0604020202020204" pitchFamily="34" charset="0"/>
                <a:sym typeface="Oswald"/>
              </a:rPr>
              <a:t>ФЕВРАЛЬ: ОҚУҒА ҚҰШТАР МЕКТЕП</a:t>
            </a:r>
            <a:endParaRPr lang="ru-RU" sz="2400" b="1" dirty="0">
              <a:solidFill>
                <a:schemeClr val="bg1"/>
              </a:solidFill>
              <a:latin typeface="Oswald" pitchFamily="2" charset="-52"/>
              <a:cs typeface="Arial" panose="020B0604020202020204" pitchFamily="34" charset="0"/>
              <a:sym typeface="Oswald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49234" y="888274"/>
            <a:ext cx="203703" cy="4679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sz="2400" b="1" dirty="0">
              <a:solidFill>
                <a:srgbClr val="002060"/>
              </a:solidFill>
              <a:latin typeface="Oswald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05598" y="2987036"/>
            <a:ext cx="10686213" cy="365430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586182" y="2984210"/>
            <a:ext cx="9205629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ДАТА ПРОВЕДЕНИЯ: 28</a:t>
            </a:r>
            <a:r>
              <a:rPr lang="ru-RU" sz="1600" dirty="0">
                <a:latin typeface="Bahnschrift" panose="020B0502040204020203" pitchFamily="34" charset="0"/>
              </a:rPr>
              <a:t>.02.2024 г.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ВРЕМЯ:</a:t>
            </a:r>
            <a:r>
              <a:rPr lang="ru-RU" sz="1600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>
                <a:latin typeface="Bahnschrift" panose="020B0502040204020203" pitchFamily="34" charset="0"/>
              </a:rPr>
              <a:t>12:00 ч.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ЧЕЛЛЕНДЖ </a:t>
            </a:r>
            <a:r>
              <a:rPr lang="ru-RU" sz="1600" dirty="0" err="1">
                <a:latin typeface="Bahnschrift" panose="020B0502040204020203" pitchFamily="34" charset="0"/>
              </a:rPr>
              <a:t>оқуға</a:t>
            </a:r>
            <a:r>
              <a:rPr lang="ru-RU" sz="1600" dirty="0">
                <a:latin typeface="Bahnschrift" panose="020B0502040204020203" pitchFamily="34" charset="0"/>
              </a:rPr>
              <a:t> </a:t>
            </a:r>
            <a:r>
              <a:rPr lang="ru-RU" sz="1600" dirty="0" err="1">
                <a:latin typeface="Bahnschrift" panose="020B0502040204020203" pitchFamily="34" charset="0"/>
              </a:rPr>
              <a:t>құштар</a:t>
            </a:r>
            <a:r>
              <a:rPr lang="ru-RU" sz="1600" dirty="0">
                <a:latin typeface="Bahnschrift" panose="020B0502040204020203" pitchFamily="34" charset="0"/>
              </a:rPr>
              <a:t> </a:t>
            </a:r>
            <a:r>
              <a:rPr lang="ru-RU" sz="1600" dirty="0" err="1">
                <a:latin typeface="Bahnschrift" panose="020B0502040204020203" pitchFamily="34" charset="0"/>
              </a:rPr>
              <a:t>мектеп</a:t>
            </a:r>
            <a:r>
              <a:rPr lang="ru-RU" sz="1600" dirty="0">
                <a:latin typeface="Bahnschrift" panose="020B0502040204020203" pitchFamily="34" charset="0"/>
              </a:rPr>
              <a:t> – популяризация культуры чтения книг</a:t>
            </a: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ПРОВОДИТСЯ</a:t>
            </a:r>
            <a:r>
              <a:rPr lang="ru-RU" sz="1600" dirty="0">
                <a:latin typeface="Bahnschrift" panose="020B0502040204020203" pitchFamily="34" charset="0"/>
              </a:rPr>
              <a:t> одновременное чтение фрагмента книги (обучающиеся самостоятельно выбирает книгу) и обмен впечатлениями между участниками</a:t>
            </a:r>
          </a:p>
          <a:p>
            <a:pPr algn="just"/>
            <a:r>
              <a:rPr lang="ru-RU" sz="1600" dirty="0">
                <a:latin typeface="Bahnschrift" panose="020B0502040204020203" pitchFamily="34" charset="0"/>
              </a:rPr>
              <a:t>Каждая школа  и колледж самостоятельно определяют место проведения </a:t>
            </a:r>
          </a:p>
          <a:p>
            <a:pPr algn="just"/>
            <a:r>
              <a:rPr lang="ru-RU" sz="1600" dirty="0">
                <a:latin typeface="Bahnschrift" panose="020B0502040204020203" pitchFamily="34" charset="0"/>
              </a:rPr>
              <a:t>Рекомендуется </a:t>
            </a:r>
            <a:r>
              <a:rPr lang="ru-RU" sz="1600" b="1" dirty="0">
                <a:solidFill>
                  <a:srgbClr val="4776BA"/>
                </a:solidFill>
                <a:latin typeface="Bahnschrift" panose="020B0502040204020203" pitchFamily="34" charset="0"/>
              </a:rPr>
              <a:t>ПРОВЕДЕНИЕ</a:t>
            </a:r>
            <a:r>
              <a:rPr lang="ru-RU" sz="1600" dirty="0">
                <a:latin typeface="Bahnschrift" panose="020B0502040204020203" pitchFamily="34" charset="0"/>
              </a:rPr>
              <a:t> выставки «Любимая книга»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3163AB"/>
                </a:solidFill>
                <a:latin typeface="Bahnschrift" panose="020B0502040204020203" pitchFamily="34" charset="0"/>
              </a:rPr>
              <a:t>УЧАСТНИКИ:</a:t>
            </a:r>
            <a:r>
              <a:rPr lang="ru-RU" sz="1600" dirty="0">
                <a:solidFill>
                  <a:srgbClr val="3163AB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>
                <a:latin typeface="Bahnschrift" panose="020B0502040204020203" pitchFamily="34" charset="0"/>
              </a:rPr>
              <a:t>обучающиеся, педагоги организаций общего среднего, дополнительного, технического и профессионального образования</a:t>
            </a:r>
          </a:p>
          <a:p>
            <a:pPr algn="just"/>
            <a:endParaRPr lang="ru-RU" sz="300" dirty="0">
              <a:latin typeface="Bahnschrift" panose="020B0502040204020203" pitchFamily="34" charset="0"/>
            </a:endParaRPr>
          </a:p>
          <a:p>
            <a:pPr algn="just"/>
            <a:r>
              <a:rPr lang="ru-RU" sz="1600" b="1" dirty="0">
                <a:solidFill>
                  <a:srgbClr val="4776BA"/>
                </a:solidFill>
                <a:latin typeface="Bahnschrift" panose="020B0502040204020203" pitchFamily="34" charset="0"/>
              </a:rPr>
              <a:t>ИНФОРМАЦИОННОЕ ОСВЕЩЕНИЕ</a:t>
            </a:r>
            <a:r>
              <a:rPr lang="ru-RU" sz="1600" dirty="0">
                <a:latin typeface="Bahnschrift" panose="020B0502040204020203" pitchFamily="34" charset="0"/>
              </a:rPr>
              <a:t> мероприятия каждая организация образования публикует в средствах массовой информации и в социальных сетях через позитивную подачу</a:t>
            </a: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оқуғақұштармектеп</a:t>
            </a:r>
            <a:endParaRPr lang="kk-KZ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люблючитать</a:t>
            </a:r>
            <a:endParaRPr lang="en-US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  <a:p>
            <a:pPr algn="just"/>
            <a:r>
              <a:rPr lang="en-US" sz="1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#</a:t>
            </a:r>
            <a:r>
              <a:rPr lang="kk-KZ" sz="1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" panose="020B0502040204020203" pitchFamily="34" charset="0"/>
              </a:rPr>
              <a:t>моялюбимаякнига</a:t>
            </a:r>
            <a:endParaRPr lang="ru-RU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776270" y="2890146"/>
            <a:ext cx="231013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Oswald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РЕКОМЕНДУЕТСЯ</a:t>
            </a:r>
          </a:p>
        </p:txBody>
      </p:sp>
      <p:pic>
        <p:nvPicPr>
          <p:cNvPr id="3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81996" y="518744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62456" y="2189108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казахский орнамент - Самое интересное в блогах | Шаблоны трафаретов,  Узорчатые образцы, Узо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68666" y="3890345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0355EC6-41D0-9A27-7D80-D86401DE5454}"/>
              </a:ext>
            </a:extLst>
          </p:cNvPr>
          <p:cNvSpPr/>
          <p:nvPr/>
        </p:nvSpPr>
        <p:spPr>
          <a:xfrm>
            <a:off x="1051083" y="936978"/>
            <a:ext cx="10686213" cy="55640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формирование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повышение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уровня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культуры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чтения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среди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latin typeface="Arial" panose="020B0604020202020204" pitchFamily="34" charset="0"/>
                <a:cs typeface="Arial" panose="020B0604020202020204" pitchFamily="34" charset="0"/>
              </a:rPr>
              <a:t>обучающихся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05EB63A-C0CF-B748-F311-D358EC1E4045}"/>
              </a:ext>
            </a:extLst>
          </p:cNvPr>
          <p:cNvSpPr/>
          <p:nvPr/>
        </p:nvSpPr>
        <p:spPr>
          <a:xfrm>
            <a:off x="816531" y="539803"/>
            <a:ext cx="2003384" cy="4679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FC4C2A8-5A07-90DC-9950-582E4CA8BCF7}"/>
              </a:ext>
            </a:extLst>
          </p:cNvPr>
          <p:cNvSpPr/>
          <p:nvPr/>
        </p:nvSpPr>
        <p:spPr>
          <a:xfrm>
            <a:off x="1105598" y="1862131"/>
            <a:ext cx="10686213" cy="9876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Развитие навыков функционального чтения и творческого воображения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Повышения интереса к чтению книг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Привитие культуры общения </a:t>
            </a:r>
            <a:r>
              <a:rPr lang="ru-RU">
                <a:latin typeface="Arial" panose="020B0604020202020204" pitchFamily="34" charset="0"/>
                <a:cs typeface="Arial" panose="020B0604020202020204" pitchFamily="34" charset="0"/>
              </a:rPr>
              <a:t>через истории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прочитанных книг и поступков любимых героев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DEF8212-FFB7-D3B0-DB78-0DD24B2F42BB}"/>
              </a:ext>
            </a:extLst>
          </p:cNvPr>
          <p:cNvSpPr/>
          <p:nvPr/>
        </p:nvSpPr>
        <p:spPr>
          <a:xfrm>
            <a:off x="816531" y="1521185"/>
            <a:ext cx="2003384" cy="4679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казахский орнамент - Самое интересное в блогах | Шаблоны трафаретов,  Узорчатые образцы, Узоры">
            <a:extLst>
              <a:ext uri="{FF2B5EF4-FFF2-40B4-BE49-F238E27FC236}">
                <a16:creationId xmlns:a16="http://schemas.microsoft.com/office/drawing/2014/main" id="{6C363AC6-1272-6456-B262-1D663BA33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60010" y="5560709"/>
            <a:ext cx="1725291" cy="7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На «тусаукесер» выбрала книгу: девятилетняя девочка за год прочитала 100  книг: 4 Января 2022, 13:43 - новости на inform.kz">
            <a:extLst>
              <a:ext uri="{FF2B5EF4-FFF2-40B4-BE49-F238E27FC236}">
                <a16:creationId xmlns:a16="http://schemas.microsoft.com/office/drawing/2014/main" id="{CA5057E9-C7A9-A414-D16B-98A5E6652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34" y="3090201"/>
            <a:ext cx="1718948" cy="114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630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B9B3741-4DB1-87F8-9243-9EDE0A5A7C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78" y="0"/>
            <a:ext cx="12192000" cy="6858000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0F5ABBE-C613-4776-0AEB-A1F237705E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3345" y="2288806"/>
            <a:ext cx="6751782" cy="2280388"/>
          </a:xfrm>
        </p:spPr>
        <p:txBody>
          <a:bodyPr anchor="t">
            <a:noAutofit/>
          </a:bodyPr>
          <a:lstStyle/>
          <a:p>
            <a:r>
              <a:rPr lang="kk-KZ" sz="4000" b="1" dirty="0">
                <a:solidFill>
                  <a:srgbClr val="4663A8"/>
                </a:solidFill>
                <a:latin typeface="Montserrat" panose="00000500000000000000" pitchFamily="2" charset="-52"/>
                <a:ea typeface="Fira Sans" panose="020B0503050000020004" pitchFamily="34" charset="0"/>
                <a:cs typeface="Arial" panose="020B0604020202020204" pitchFamily="34" charset="0"/>
              </a:rPr>
              <a:t>НАЗАРЛАРЫҢЫЗҒА РАҚМЕТ!</a:t>
            </a:r>
            <a:endParaRPr lang="ru-RU" sz="4000" b="1" dirty="0">
              <a:solidFill>
                <a:srgbClr val="4663A8"/>
              </a:solidFill>
              <a:latin typeface="Montserrat" panose="00000500000000000000" pitchFamily="2" charset="-52"/>
              <a:ea typeface="Fira Sans" panose="020B050305000002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1553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5134</TotalTime>
  <Words>1074</Words>
  <Application>Microsoft Office PowerPoint</Application>
  <PresentationFormat>Широкоэкранный</PresentationFormat>
  <Paragraphs>216</Paragraphs>
  <Slides>12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Calibri</vt:lpstr>
      <vt:lpstr>Montserrat</vt:lpstr>
      <vt:lpstr>Arial</vt:lpstr>
      <vt:lpstr>Oswald</vt:lpstr>
      <vt:lpstr>Bahnschrift</vt:lpstr>
      <vt:lpstr>Calibri Light</vt:lpstr>
      <vt:lpstr>Wingdings</vt:lpstr>
      <vt:lpstr>Тема Office</vt:lpstr>
      <vt:lpstr>Девять месяцев – 9 мероприятий</vt:lpstr>
      <vt:lpstr>9 мероприятий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РАҚМЕТ!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ҮЗДІКСІЗ БІЛІМ БЕРУ ЖҮЙЕСІНДЕГІ ТӘРБИЕНІҢ ТҰЖЫРЫМДАМАЛЫҚ НЕГІЗДЕРІ</dc:title>
  <dc:creator>Анар Танирбергенова</dc:creator>
  <cp:lastModifiedBy>05</cp:lastModifiedBy>
  <cp:revision>86</cp:revision>
  <cp:lastPrinted>2023-08-15T07:40:12Z</cp:lastPrinted>
  <dcterms:created xsi:type="dcterms:W3CDTF">2023-03-27T04:05:54Z</dcterms:created>
  <dcterms:modified xsi:type="dcterms:W3CDTF">2023-08-15T07:47:23Z</dcterms:modified>
</cp:coreProperties>
</file>